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1"/>
    <p:sldMasterId id="2147483692" r:id="rId2"/>
  </p:sldMasterIdLst>
  <p:notesMasterIdLst>
    <p:notesMasterId r:id="rId39"/>
  </p:notesMasterIdLst>
  <p:sldIdLst>
    <p:sldId id="352" r:id="rId3"/>
    <p:sldId id="353" r:id="rId4"/>
    <p:sldId id="330" r:id="rId5"/>
    <p:sldId id="275" r:id="rId6"/>
    <p:sldId id="276" r:id="rId7"/>
    <p:sldId id="358" r:id="rId8"/>
    <p:sldId id="359" r:id="rId9"/>
    <p:sldId id="360" r:id="rId10"/>
    <p:sldId id="361" r:id="rId11"/>
    <p:sldId id="357" r:id="rId12"/>
    <p:sldId id="356" r:id="rId13"/>
    <p:sldId id="362" r:id="rId14"/>
    <p:sldId id="290" r:id="rId15"/>
    <p:sldId id="334" r:id="rId16"/>
    <p:sldId id="363" r:id="rId17"/>
    <p:sldId id="335" r:id="rId18"/>
    <p:sldId id="338" r:id="rId19"/>
    <p:sldId id="280" r:id="rId20"/>
    <p:sldId id="281" r:id="rId21"/>
    <p:sldId id="365" r:id="rId22"/>
    <p:sldId id="364" r:id="rId23"/>
    <p:sldId id="367" r:id="rId24"/>
    <p:sldId id="368" r:id="rId25"/>
    <p:sldId id="370" r:id="rId26"/>
    <p:sldId id="375" r:id="rId27"/>
    <p:sldId id="371" r:id="rId28"/>
    <p:sldId id="376" r:id="rId29"/>
    <p:sldId id="377" r:id="rId30"/>
    <p:sldId id="380" r:id="rId31"/>
    <p:sldId id="381" r:id="rId32"/>
    <p:sldId id="382" r:id="rId33"/>
    <p:sldId id="383" r:id="rId34"/>
    <p:sldId id="384" r:id="rId35"/>
    <p:sldId id="372" r:id="rId36"/>
    <p:sldId id="373" r:id="rId37"/>
    <p:sldId id="28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7" roundtripDataSignature="AMtx7mhvkfs9ZvqPDWFtgMXS+IYdxb5VI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e Thi Phuong Dung (FPTU DN)"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33" autoAdjust="0"/>
  </p:normalViewPr>
  <p:slideViewPr>
    <p:cSldViewPr snapToGrid="0">
      <p:cViewPr varScale="1">
        <p:scale>
          <a:sx n="111" d="100"/>
          <a:sy n="111" d="100"/>
        </p:scale>
        <p:origin x="51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7" Type="http://customschemas.google.com/relationships/presentationmetadata" Target="metadata"/><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8"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baseline="0">
                <a:solidFill>
                  <a:schemeClr val="tx2"/>
                </a:solidFill>
                <a:latin typeface="+mn-lt"/>
                <a:ea typeface="+mn-ea"/>
                <a:cs typeface="+mn-cs"/>
              </a:defRPr>
            </a:pPr>
            <a:r>
              <a:rPr lang="en-US" sz="2400" dirty="0"/>
              <a:t>Power Distance</a:t>
            </a:r>
          </a:p>
        </c:rich>
      </c:tx>
      <c:layout/>
      <c:overlay val="0"/>
      <c:spPr>
        <a:noFill/>
        <a:ln>
          <a:noFill/>
        </a:ln>
        <a:effectLst/>
      </c:spPr>
      <c:txPr>
        <a:bodyPr rot="0" spcFirstLastPara="1" vertOverflow="ellipsis" vert="horz" wrap="square" anchor="ctr" anchorCtr="1"/>
        <a:lstStyle/>
        <a:p>
          <a:pPr>
            <a:defRPr sz="2400" b="1" i="0" u="none" strike="noStrike" kern="1200" baseline="0">
              <a:solidFill>
                <a:schemeClr val="tx2"/>
              </a:solidFill>
              <a:latin typeface="+mn-lt"/>
              <a:ea typeface="+mn-ea"/>
              <a:cs typeface="+mn-cs"/>
            </a:defRPr>
          </a:pPr>
          <a:endParaRPr lang="en-US"/>
        </a:p>
      </c:txPr>
    </c:title>
    <c:autoTitleDeleted val="0"/>
    <c:plotArea>
      <c:layout/>
      <c:barChart>
        <c:barDir val="col"/>
        <c:grouping val="clustered"/>
        <c:varyColors val="1"/>
        <c:ser>
          <c:idx val="0"/>
          <c:order val="0"/>
          <c:invertIfNegative val="0"/>
          <c:dPt>
            <c:idx val="0"/>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xmlns:c16r2="http://schemas.microsoft.com/office/drawing/2015/06/chart">
              <c:ext xmlns:c16="http://schemas.microsoft.com/office/drawing/2014/chart" uri="{C3380CC4-5D6E-409C-BE32-E72D297353CC}">
                <c16:uniqueId val="{00000001-4691-4296-9E23-4E9B1AB16A80}"/>
              </c:ext>
            </c:extLst>
          </c:dPt>
          <c:dPt>
            <c:idx val="1"/>
            <c:invertIfNegative val="0"/>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xmlns:c16r2="http://schemas.microsoft.com/office/drawing/2015/06/chart">
              <c:ext xmlns:c16="http://schemas.microsoft.com/office/drawing/2014/chart" uri="{C3380CC4-5D6E-409C-BE32-E72D297353CC}">
                <c16:uniqueId val="{00000003-4691-4296-9E23-4E9B1AB16A80}"/>
              </c:ext>
            </c:extLst>
          </c:dPt>
          <c:dPt>
            <c:idx val="2"/>
            <c:invertIfNegative val="0"/>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xmlns:c16r2="http://schemas.microsoft.com/office/drawing/2015/06/chart">
              <c:ext xmlns:c16="http://schemas.microsoft.com/office/drawing/2014/chart" uri="{C3380CC4-5D6E-409C-BE32-E72D297353CC}">
                <c16:uniqueId val="{00000005-4691-4296-9E23-4E9B1AB16A80}"/>
              </c:ext>
            </c:extLst>
          </c:dPt>
          <c:dPt>
            <c:idx val="3"/>
            <c:invertIfNegative val="0"/>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extLst xmlns:c16r2="http://schemas.microsoft.com/office/drawing/2015/06/chart">
              <c:ext xmlns:c16="http://schemas.microsoft.com/office/drawing/2014/chart" uri="{C3380CC4-5D6E-409C-BE32-E72D297353CC}">
                <c16:uniqueId val="{00000007-4691-4296-9E23-4E9B1AB16A80}"/>
              </c:ext>
            </c:extLst>
          </c:dPt>
          <c:dLbls>
            <c:spPr>
              <a:noFill/>
              <a:ln>
                <a:noFill/>
              </a:ln>
              <a:effectLst/>
            </c:spPr>
            <c:txPr>
              <a:bodyPr rot="0" spcFirstLastPara="1" vertOverflow="ellipsis" vert="horz" wrap="square" anchor="ctr" anchorCtr="1"/>
              <a:lstStyle/>
              <a:p>
                <a:pPr>
                  <a:defRPr sz="2000"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cat>
            <c:strRef>
              <c:f>Sheet1!$D$4:$D$7</c:f>
              <c:strCache>
                <c:ptCount val="4"/>
                <c:pt idx="0">
                  <c:v>Brazil</c:v>
                </c:pt>
                <c:pt idx="1">
                  <c:v>China</c:v>
                </c:pt>
                <c:pt idx="2">
                  <c:v>Germany</c:v>
                </c:pt>
                <c:pt idx="3">
                  <c:v>United States</c:v>
                </c:pt>
              </c:strCache>
            </c:strRef>
          </c:cat>
          <c:val>
            <c:numRef>
              <c:f>Sheet1!$E$4:$E$7</c:f>
              <c:numCache>
                <c:formatCode>General</c:formatCode>
                <c:ptCount val="4"/>
                <c:pt idx="0">
                  <c:v>69</c:v>
                </c:pt>
                <c:pt idx="1">
                  <c:v>80</c:v>
                </c:pt>
                <c:pt idx="2">
                  <c:v>35</c:v>
                </c:pt>
                <c:pt idx="3">
                  <c:v>40</c:v>
                </c:pt>
              </c:numCache>
            </c:numRef>
          </c:val>
          <c:extLst xmlns:c16r2="http://schemas.microsoft.com/office/drawing/2015/06/chart">
            <c:ext xmlns:c16="http://schemas.microsoft.com/office/drawing/2014/chart" uri="{C3380CC4-5D6E-409C-BE32-E72D297353CC}">
              <c16:uniqueId val="{00000008-4691-4296-9E23-4E9B1AB16A80}"/>
            </c:ext>
          </c:extLst>
        </c:ser>
        <c:dLbls>
          <c:showLegendKey val="0"/>
          <c:showVal val="0"/>
          <c:showCatName val="0"/>
          <c:showSerName val="0"/>
          <c:showPercent val="0"/>
          <c:showBubbleSize val="0"/>
        </c:dLbls>
        <c:gapWidth val="80"/>
        <c:overlap val="-50"/>
        <c:axId val="-1587220544"/>
        <c:axId val="-1587227072"/>
      </c:barChart>
      <c:catAx>
        <c:axId val="-1587220544"/>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2"/>
                </a:solidFill>
                <a:latin typeface="+mn-lt"/>
                <a:ea typeface="+mn-ea"/>
                <a:cs typeface="+mn-cs"/>
              </a:defRPr>
            </a:pPr>
            <a:endParaRPr lang="en-US"/>
          </a:p>
        </c:txPr>
        <c:crossAx val="-1587227072"/>
        <c:crosses val="autoZero"/>
        <c:auto val="1"/>
        <c:lblAlgn val="ctr"/>
        <c:lblOffset val="100"/>
        <c:noMultiLvlLbl val="0"/>
      </c:catAx>
      <c:valAx>
        <c:axId val="-1587227072"/>
        <c:scaling>
          <c:orientation val="minMax"/>
        </c:scaling>
        <c:delete val="1"/>
        <c:axPos val="l"/>
        <c:numFmt formatCode="General" sourceLinked="1"/>
        <c:majorTickMark val="none"/>
        <c:minorTickMark val="none"/>
        <c:tickLblPos val="nextTo"/>
        <c:crossAx val="-1587220544"/>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bg1"/>
    </a:solidFill>
    <a:ln w="3175" cap="flat" cmpd="sng" algn="ctr">
      <a:solidFill>
        <a:srgbClr val="FFC000"/>
      </a:solidFill>
      <a:round/>
    </a:ln>
    <a:effectLst/>
  </c:spPr>
  <c:txPr>
    <a:bodyPr/>
    <a:lstStyle/>
    <a:p>
      <a:pPr>
        <a:defRPr sz="16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baseline="0">
                <a:solidFill>
                  <a:schemeClr val="tx2"/>
                </a:solidFill>
                <a:latin typeface="+mn-lt"/>
                <a:ea typeface="+mn-ea"/>
                <a:cs typeface="+mn-cs"/>
              </a:defRPr>
            </a:pPr>
            <a:r>
              <a:rPr lang="en-US" sz="2400" dirty="0"/>
              <a:t>Individualism</a:t>
            </a:r>
          </a:p>
        </c:rich>
      </c:tx>
      <c:layout/>
      <c:overlay val="0"/>
      <c:spPr>
        <a:noFill/>
        <a:ln>
          <a:noFill/>
        </a:ln>
        <a:effectLst/>
      </c:spPr>
      <c:txPr>
        <a:bodyPr rot="0" spcFirstLastPara="1" vertOverflow="ellipsis" vert="horz" wrap="square" anchor="ctr" anchorCtr="1"/>
        <a:lstStyle/>
        <a:p>
          <a:pPr>
            <a:defRPr sz="2400" b="1" i="0" u="none" strike="noStrike" kern="1200" baseline="0">
              <a:solidFill>
                <a:schemeClr val="tx2"/>
              </a:solidFill>
              <a:latin typeface="+mn-lt"/>
              <a:ea typeface="+mn-ea"/>
              <a:cs typeface="+mn-cs"/>
            </a:defRPr>
          </a:pPr>
          <a:endParaRPr lang="en-US"/>
        </a:p>
      </c:txPr>
    </c:title>
    <c:autoTitleDeleted val="0"/>
    <c:plotArea>
      <c:layout/>
      <c:barChart>
        <c:barDir val="col"/>
        <c:grouping val="clustered"/>
        <c:varyColors val="1"/>
        <c:ser>
          <c:idx val="0"/>
          <c:order val="0"/>
          <c:invertIfNegative val="0"/>
          <c:dPt>
            <c:idx val="0"/>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xmlns:c16r2="http://schemas.microsoft.com/office/drawing/2015/06/chart">
              <c:ext xmlns:c16="http://schemas.microsoft.com/office/drawing/2014/chart" uri="{C3380CC4-5D6E-409C-BE32-E72D297353CC}">
                <c16:uniqueId val="{00000001-4691-4296-9E23-4E9B1AB16A80}"/>
              </c:ext>
            </c:extLst>
          </c:dPt>
          <c:dPt>
            <c:idx val="1"/>
            <c:invertIfNegative val="0"/>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xmlns:c16r2="http://schemas.microsoft.com/office/drawing/2015/06/chart">
              <c:ext xmlns:c16="http://schemas.microsoft.com/office/drawing/2014/chart" uri="{C3380CC4-5D6E-409C-BE32-E72D297353CC}">
                <c16:uniqueId val="{00000003-4691-4296-9E23-4E9B1AB16A80}"/>
              </c:ext>
            </c:extLst>
          </c:dPt>
          <c:dPt>
            <c:idx val="2"/>
            <c:invertIfNegative val="0"/>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xmlns:c16r2="http://schemas.microsoft.com/office/drawing/2015/06/chart">
              <c:ext xmlns:c16="http://schemas.microsoft.com/office/drawing/2014/chart" uri="{C3380CC4-5D6E-409C-BE32-E72D297353CC}">
                <c16:uniqueId val="{00000005-4691-4296-9E23-4E9B1AB16A80}"/>
              </c:ext>
            </c:extLst>
          </c:dPt>
          <c:dPt>
            <c:idx val="3"/>
            <c:invertIfNegative val="0"/>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extLst xmlns:c16r2="http://schemas.microsoft.com/office/drawing/2015/06/chart">
              <c:ext xmlns:c16="http://schemas.microsoft.com/office/drawing/2014/chart" uri="{C3380CC4-5D6E-409C-BE32-E72D297353CC}">
                <c16:uniqueId val="{00000007-4691-4296-9E23-4E9B1AB16A80}"/>
              </c:ext>
            </c:extLst>
          </c:dPt>
          <c:dLbls>
            <c:spPr>
              <a:noFill/>
              <a:ln>
                <a:noFill/>
              </a:ln>
              <a:effectLst/>
            </c:spPr>
            <c:txPr>
              <a:bodyPr rot="0" spcFirstLastPara="1" vertOverflow="ellipsis" vert="horz" wrap="square" anchor="ctr" anchorCtr="1"/>
              <a:lstStyle/>
              <a:p>
                <a:pPr>
                  <a:defRPr sz="1800"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cat>
            <c:strRef>
              <c:f>Sheet1!$D$23:$D$26</c:f>
              <c:strCache>
                <c:ptCount val="4"/>
                <c:pt idx="0">
                  <c:v>Brazil</c:v>
                </c:pt>
                <c:pt idx="1">
                  <c:v>China</c:v>
                </c:pt>
                <c:pt idx="2">
                  <c:v>Germany</c:v>
                </c:pt>
                <c:pt idx="3">
                  <c:v>United States</c:v>
                </c:pt>
              </c:strCache>
            </c:strRef>
          </c:cat>
          <c:val>
            <c:numRef>
              <c:f>Sheet1!$E$23:$E$26</c:f>
              <c:numCache>
                <c:formatCode>General</c:formatCode>
                <c:ptCount val="4"/>
                <c:pt idx="0">
                  <c:v>38</c:v>
                </c:pt>
                <c:pt idx="1">
                  <c:v>20</c:v>
                </c:pt>
                <c:pt idx="2">
                  <c:v>67</c:v>
                </c:pt>
                <c:pt idx="3">
                  <c:v>91</c:v>
                </c:pt>
              </c:numCache>
            </c:numRef>
          </c:val>
          <c:extLst xmlns:c16r2="http://schemas.microsoft.com/office/drawing/2015/06/chart">
            <c:ext xmlns:c16="http://schemas.microsoft.com/office/drawing/2014/chart" uri="{C3380CC4-5D6E-409C-BE32-E72D297353CC}">
              <c16:uniqueId val="{00000008-4691-4296-9E23-4E9B1AB16A80}"/>
            </c:ext>
          </c:extLst>
        </c:ser>
        <c:dLbls>
          <c:showLegendKey val="0"/>
          <c:showVal val="0"/>
          <c:showCatName val="0"/>
          <c:showSerName val="0"/>
          <c:showPercent val="0"/>
          <c:showBubbleSize val="0"/>
        </c:dLbls>
        <c:gapWidth val="80"/>
        <c:overlap val="-50"/>
        <c:axId val="-1586632128"/>
        <c:axId val="-1586634848"/>
      </c:barChart>
      <c:catAx>
        <c:axId val="-1586632128"/>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2"/>
                </a:solidFill>
                <a:latin typeface="+mn-lt"/>
                <a:ea typeface="+mn-ea"/>
                <a:cs typeface="+mn-cs"/>
              </a:defRPr>
            </a:pPr>
            <a:endParaRPr lang="en-US"/>
          </a:p>
        </c:txPr>
        <c:crossAx val="-1586634848"/>
        <c:crosses val="autoZero"/>
        <c:auto val="1"/>
        <c:lblAlgn val="ctr"/>
        <c:lblOffset val="100"/>
        <c:noMultiLvlLbl val="0"/>
      </c:catAx>
      <c:valAx>
        <c:axId val="-1586634848"/>
        <c:scaling>
          <c:orientation val="minMax"/>
        </c:scaling>
        <c:delete val="1"/>
        <c:axPos val="l"/>
        <c:numFmt formatCode="General" sourceLinked="1"/>
        <c:majorTickMark val="none"/>
        <c:minorTickMark val="none"/>
        <c:tickLblPos val="nextTo"/>
        <c:crossAx val="-1586632128"/>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bg1"/>
    </a:solidFill>
    <a:ln w="3175" cap="flat" cmpd="sng" algn="ctr">
      <a:solidFill>
        <a:srgbClr val="FFC000"/>
      </a:solidFill>
      <a:round/>
    </a:ln>
    <a:effectLst/>
  </c:spPr>
  <c:txPr>
    <a:bodyPr/>
    <a:lstStyle/>
    <a:p>
      <a:pPr>
        <a:defRPr sz="18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baseline="0">
                <a:solidFill>
                  <a:schemeClr val="tx2"/>
                </a:solidFill>
                <a:latin typeface="+mn-lt"/>
                <a:ea typeface="+mn-ea"/>
                <a:cs typeface="+mn-cs"/>
              </a:defRPr>
            </a:pPr>
            <a:r>
              <a:rPr lang="en-US" sz="2400" dirty="0"/>
              <a:t>Masculinity</a:t>
            </a:r>
          </a:p>
        </c:rich>
      </c:tx>
      <c:layout/>
      <c:overlay val="0"/>
      <c:spPr>
        <a:noFill/>
        <a:ln>
          <a:noFill/>
        </a:ln>
        <a:effectLst/>
      </c:spPr>
      <c:txPr>
        <a:bodyPr rot="0" spcFirstLastPara="1" vertOverflow="ellipsis" vert="horz" wrap="square" anchor="ctr" anchorCtr="1"/>
        <a:lstStyle/>
        <a:p>
          <a:pPr>
            <a:defRPr sz="2400" b="1" i="0" u="none" strike="noStrike" kern="1200" baseline="0">
              <a:solidFill>
                <a:schemeClr val="tx2"/>
              </a:solidFill>
              <a:latin typeface="+mn-lt"/>
              <a:ea typeface="+mn-ea"/>
              <a:cs typeface="+mn-cs"/>
            </a:defRPr>
          </a:pPr>
          <a:endParaRPr lang="en-US"/>
        </a:p>
      </c:txPr>
    </c:title>
    <c:autoTitleDeleted val="0"/>
    <c:plotArea>
      <c:layout/>
      <c:barChart>
        <c:barDir val="col"/>
        <c:grouping val="clustered"/>
        <c:varyColors val="1"/>
        <c:ser>
          <c:idx val="0"/>
          <c:order val="0"/>
          <c:invertIfNegative val="0"/>
          <c:dPt>
            <c:idx val="0"/>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xmlns:c16r2="http://schemas.microsoft.com/office/drawing/2015/06/chart">
              <c:ext xmlns:c16="http://schemas.microsoft.com/office/drawing/2014/chart" uri="{C3380CC4-5D6E-409C-BE32-E72D297353CC}">
                <c16:uniqueId val="{00000001-4691-4296-9E23-4E9B1AB16A80}"/>
              </c:ext>
            </c:extLst>
          </c:dPt>
          <c:dPt>
            <c:idx val="1"/>
            <c:invertIfNegative val="0"/>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xmlns:c16r2="http://schemas.microsoft.com/office/drawing/2015/06/chart">
              <c:ext xmlns:c16="http://schemas.microsoft.com/office/drawing/2014/chart" uri="{C3380CC4-5D6E-409C-BE32-E72D297353CC}">
                <c16:uniqueId val="{00000003-4691-4296-9E23-4E9B1AB16A80}"/>
              </c:ext>
            </c:extLst>
          </c:dPt>
          <c:dPt>
            <c:idx val="2"/>
            <c:invertIfNegative val="0"/>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xmlns:c16r2="http://schemas.microsoft.com/office/drawing/2015/06/chart">
              <c:ext xmlns:c16="http://schemas.microsoft.com/office/drawing/2014/chart" uri="{C3380CC4-5D6E-409C-BE32-E72D297353CC}">
                <c16:uniqueId val="{00000005-4691-4296-9E23-4E9B1AB16A80}"/>
              </c:ext>
            </c:extLst>
          </c:dPt>
          <c:dPt>
            <c:idx val="3"/>
            <c:invertIfNegative val="0"/>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extLst xmlns:c16r2="http://schemas.microsoft.com/office/drawing/2015/06/chart">
              <c:ext xmlns:c16="http://schemas.microsoft.com/office/drawing/2014/chart" uri="{C3380CC4-5D6E-409C-BE32-E72D297353CC}">
                <c16:uniqueId val="{00000007-4691-4296-9E23-4E9B1AB16A80}"/>
              </c:ext>
            </c:extLst>
          </c:dPt>
          <c:dLbls>
            <c:spPr>
              <a:noFill/>
              <a:ln>
                <a:noFill/>
              </a:ln>
              <a:effectLst/>
            </c:spPr>
            <c:txPr>
              <a:bodyPr rot="0" spcFirstLastPara="1" vertOverflow="ellipsis" vert="horz" wrap="square" anchor="ctr" anchorCtr="1"/>
              <a:lstStyle/>
              <a:p>
                <a:pPr>
                  <a:defRPr sz="1800"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cat>
            <c:strRef>
              <c:f>Sheet1!$D$42:$D$45</c:f>
              <c:strCache>
                <c:ptCount val="4"/>
                <c:pt idx="0">
                  <c:v>Brazil</c:v>
                </c:pt>
                <c:pt idx="1">
                  <c:v>China</c:v>
                </c:pt>
                <c:pt idx="2">
                  <c:v>Germany</c:v>
                </c:pt>
                <c:pt idx="3">
                  <c:v>United States</c:v>
                </c:pt>
              </c:strCache>
            </c:strRef>
          </c:cat>
          <c:val>
            <c:numRef>
              <c:f>Sheet1!$E$42:$E$45</c:f>
              <c:numCache>
                <c:formatCode>General</c:formatCode>
                <c:ptCount val="4"/>
                <c:pt idx="0">
                  <c:v>49</c:v>
                </c:pt>
                <c:pt idx="1">
                  <c:v>66</c:v>
                </c:pt>
                <c:pt idx="2">
                  <c:v>66</c:v>
                </c:pt>
                <c:pt idx="3">
                  <c:v>62</c:v>
                </c:pt>
              </c:numCache>
            </c:numRef>
          </c:val>
          <c:extLst xmlns:c16r2="http://schemas.microsoft.com/office/drawing/2015/06/chart">
            <c:ext xmlns:c16="http://schemas.microsoft.com/office/drawing/2014/chart" uri="{C3380CC4-5D6E-409C-BE32-E72D297353CC}">
              <c16:uniqueId val="{00000008-4691-4296-9E23-4E9B1AB16A80}"/>
            </c:ext>
          </c:extLst>
        </c:ser>
        <c:dLbls>
          <c:showLegendKey val="0"/>
          <c:showVal val="0"/>
          <c:showCatName val="0"/>
          <c:showSerName val="0"/>
          <c:showPercent val="0"/>
          <c:showBubbleSize val="0"/>
        </c:dLbls>
        <c:gapWidth val="80"/>
        <c:overlap val="-50"/>
        <c:axId val="-1586640288"/>
        <c:axId val="-1586637568"/>
      </c:barChart>
      <c:catAx>
        <c:axId val="-1586640288"/>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2"/>
                </a:solidFill>
                <a:latin typeface="+mn-lt"/>
                <a:ea typeface="+mn-ea"/>
                <a:cs typeface="+mn-cs"/>
              </a:defRPr>
            </a:pPr>
            <a:endParaRPr lang="en-US"/>
          </a:p>
        </c:txPr>
        <c:crossAx val="-1586637568"/>
        <c:crosses val="autoZero"/>
        <c:auto val="1"/>
        <c:lblAlgn val="ctr"/>
        <c:lblOffset val="100"/>
        <c:noMultiLvlLbl val="0"/>
      </c:catAx>
      <c:valAx>
        <c:axId val="-1586637568"/>
        <c:scaling>
          <c:orientation val="minMax"/>
        </c:scaling>
        <c:delete val="1"/>
        <c:axPos val="l"/>
        <c:numFmt formatCode="General" sourceLinked="1"/>
        <c:majorTickMark val="none"/>
        <c:minorTickMark val="none"/>
        <c:tickLblPos val="nextTo"/>
        <c:crossAx val="-1586640288"/>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bg1"/>
    </a:solidFill>
    <a:ln w="3175" cap="flat" cmpd="sng" algn="ctr">
      <a:solidFill>
        <a:srgbClr val="FFC000"/>
      </a:solidFill>
      <a:round/>
    </a:ln>
    <a:effectLst/>
  </c:spPr>
  <c:txPr>
    <a:bodyPr/>
    <a:lstStyle/>
    <a:p>
      <a:pPr>
        <a:defRPr sz="18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baseline="0">
                <a:solidFill>
                  <a:schemeClr val="tx2"/>
                </a:solidFill>
                <a:latin typeface="+mn-lt"/>
                <a:ea typeface="+mn-ea"/>
                <a:cs typeface="+mn-cs"/>
              </a:defRPr>
            </a:pPr>
            <a:r>
              <a:rPr lang="en-US" sz="2000" b="1" i="0" baseline="0" dirty="0">
                <a:effectLst/>
              </a:rPr>
              <a:t>Uncertainty Avoidance</a:t>
            </a:r>
            <a:endParaRPr lang="en-US" sz="2000" dirty="0">
              <a:effectLst/>
            </a:endParaRPr>
          </a:p>
        </c:rich>
      </c:tx>
      <c:layout/>
      <c:overlay val="0"/>
      <c:spPr>
        <a:noFill/>
        <a:ln>
          <a:noFill/>
        </a:ln>
        <a:effectLst/>
      </c:spPr>
      <c:txPr>
        <a:bodyPr rot="0" spcFirstLastPara="1" vertOverflow="ellipsis" vert="horz" wrap="square" anchor="ctr" anchorCtr="1"/>
        <a:lstStyle/>
        <a:p>
          <a:pPr>
            <a:defRPr sz="2000" b="1" i="0" u="none" strike="noStrike" kern="1200" baseline="0">
              <a:solidFill>
                <a:schemeClr val="tx2"/>
              </a:solidFill>
              <a:latin typeface="+mn-lt"/>
              <a:ea typeface="+mn-ea"/>
              <a:cs typeface="+mn-cs"/>
            </a:defRPr>
          </a:pPr>
          <a:endParaRPr lang="en-US"/>
        </a:p>
      </c:txPr>
    </c:title>
    <c:autoTitleDeleted val="0"/>
    <c:plotArea>
      <c:layout/>
      <c:barChart>
        <c:barDir val="col"/>
        <c:grouping val="clustered"/>
        <c:varyColors val="1"/>
        <c:ser>
          <c:idx val="0"/>
          <c:order val="0"/>
          <c:invertIfNegative val="0"/>
          <c:dPt>
            <c:idx val="0"/>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xmlns:c16r2="http://schemas.microsoft.com/office/drawing/2015/06/chart">
              <c:ext xmlns:c16="http://schemas.microsoft.com/office/drawing/2014/chart" uri="{C3380CC4-5D6E-409C-BE32-E72D297353CC}">
                <c16:uniqueId val="{00000001-4691-4296-9E23-4E9B1AB16A80}"/>
              </c:ext>
            </c:extLst>
          </c:dPt>
          <c:dPt>
            <c:idx val="1"/>
            <c:invertIfNegative val="0"/>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xmlns:c16r2="http://schemas.microsoft.com/office/drawing/2015/06/chart">
              <c:ext xmlns:c16="http://schemas.microsoft.com/office/drawing/2014/chart" uri="{C3380CC4-5D6E-409C-BE32-E72D297353CC}">
                <c16:uniqueId val="{00000003-4691-4296-9E23-4E9B1AB16A80}"/>
              </c:ext>
            </c:extLst>
          </c:dPt>
          <c:dPt>
            <c:idx val="2"/>
            <c:invertIfNegative val="0"/>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xmlns:c16r2="http://schemas.microsoft.com/office/drawing/2015/06/chart">
              <c:ext xmlns:c16="http://schemas.microsoft.com/office/drawing/2014/chart" uri="{C3380CC4-5D6E-409C-BE32-E72D297353CC}">
                <c16:uniqueId val="{00000005-4691-4296-9E23-4E9B1AB16A80}"/>
              </c:ext>
            </c:extLst>
          </c:dPt>
          <c:dPt>
            <c:idx val="3"/>
            <c:invertIfNegative val="0"/>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extLst xmlns:c16r2="http://schemas.microsoft.com/office/drawing/2015/06/chart">
              <c:ext xmlns:c16="http://schemas.microsoft.com/office/drawing/2014/chart" uri="{C3380CC4-5D6E-409C-BE32-E72D297353CC}">
                <c16:uniqueId val="{00000007-4691-4296-9E23-4E9B1AB16A80}"/>
              </c:ext>
            </c:extLst>
          </c:dPt>
          <c:dLbls>
            <c:spPr>
              <a:noFill/>
              <a:ln>
                <a:noFill/>
              </a:ln>
              <a:effectLst/>
            </c:spPr>
            <c:txPr>
              <a:bodyPr rot="0" spcFirstLastPara="1" vertOverflow="ellipsis" vert="horz" wrap="square" anchor="ctr" anchorCtr="1"/>
              <a:lstStyle/>
              <a:p>
                <a:pPr>
                  <a:defRPr sz="1800"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cat>
            <c:strRef>
              <c:f>Sheet1!$D$61:$D$64</c:f>
              <c:strCache>
                <c:ptCount val="4"/>
                <c:pt idx="0">
                  <c:v>Brazil</c:v>
                </c:pt>
                <c:pt idx="1">
                  <c:v>China</c:v>
                </c:pt>
                <c:pt idx="2">
                  <c:v>Germany</c:v>
                </c:pt>
                <c:pt idx="3">
                  <c:v>United States</c:v>
                </c:pt>
              </c:strCache>
            </c:strRef>
          </c:cat>
          <c:val>
            <c:numRef>
              <c:f>Sheet1!$E$61:$E$64</c:f>
              <c:numCache>
                <c:formatCode>General</c:formatCode>
                <c:ptCount val="4"/>
                <c:pt idx="0">
                  <c:v>76</c:v>
                </c:pt>
                <c:pt idx="1">
                  <c:v>30</c:v>
                </c:pt>
                <c:pt idx="2">
                  <c:v>65</c:v>
                </c:pt>
                <c:pt idx="3">
                  <c:v>46</c:v>
                </c:pt>
              </c:numCache>
            </c:numRef>
          </c:val>
          <c:extLst xmlns:c16r2="http://schemas.microsoft.com/office/drawing/2015/06/chart">
            <c:ext xmlns:c16="http://schemas.microsoft.com/office/drawing/2014/chart" uri="{C3380CC4-5D6E-409C-BE32-E72D297353CC}">
              <c16:uniqueId val="{00000008-4691-4296-9E23-4E9B1AB16A80}"/>
            </c:ext>
          </c:extLst>
        </c:ser>
        <c:dLbls>
          <c:showLegendKey val="0"/>
          <c:showVal val="0"/>
          <c:showCatName val="0"/>
          <c:showSerName val="0"/>
          <c:showPercent val="0"/>
          <c:showBubbleSize val="0"/>
        </c:dLbls>
        <c:gapWidth val="80"/>
        <c:overlap val="-50"/>
        <c:axId val="-1586637024"/>
        <c:axId val="-1586630496"/>
      </c:barChart>
      <c:catAx>
        <c:axId val="-1586637024"/>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2"/>
                </a:solidFill>
                <a:latin typeface="+mn-lt"/>
                <a:ea typeface="+mn-ea"/>
                <a:cs typeface="+mn-cs"/>
              </a:defRPr>
            </a:pPr>
            <a:endParaRPr lang="en-US"/>
          </a:p>
        </c:txPr>
        <c:crossAx val="-1586630496"/>
        <c:crosses val="autoZero"/>
        <c:auto val="1"/>
        <c:lblAlgn val="ctr"/>
        <c:lblOffset val="100"/>
        <c:noMultiLvlLbl val="0"/>
      </c:catAx>
      <c:valAx>
        <c:axId val="-1586630496"/>
        <c:scaling>
          <c:orientation val="minMax"/>
        </c:scaling>
        <c:delete val="1"/>
        <c:axPos val="l"/>
        <c:numFmt formatCode="General" sourceLinked="1"/>
        <c:majorTickMark val="none"/>
        <c:minorTickMark val="none"/>
        <c:tickLblPos val="nextTo"/>
        <c:crossAx val="-1586637024"/>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bg1"/>
    </a:solidFill>
    <a:ln w="3175" cap="flat" cmpd="sng" algn="ctr">
      <a:solidFill>
        <a:srgbClr val="FFC000"/>
      </a:solidFill>
      <a:round/>
    </a:ln>
    <a:effectLst/>
  </c:spPr>
  <c:txPr>
    <a:bodyPr/>
    <a:lstStyle/>
    <a:p>
      <a:pPr>
        <a:defRPr sz="18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baseline="0">
                <a:solidFill>
                  <a:schemeClr val="tx2"/>
                </a:solidFill>
                <a:latin typeface="+mn-lt"/>
                <a:ea typeface="+mn-ea"/>
                <a:cs typeface="+mn-cs"/>
              </a:defRPr>
            </a:pPr>
            <a:r>
              <a:rPr lang="en-US" sz="2000" b="1" i="0" baseline="0" dirty="0">
                <a:effectLst/>
              </a:rPr>
              <a:t>Long Term Orientation</a:t>
            </a:r>
            <a:endParaRPr lang="en-US" sz="2000" dirty="0">
              <a:effectLst/>
            </a:endParaRPr>
          </a:p>
        </c:rich>
      </c:tx>
      <c:layout/>
      <c:overlay val="0"/>
      <c:spPr>
        <a:noFill/>
        <a:ln>
          <a:noFill/>
        </a:ln>
        <a:effectLst/>
      </c:spPr>
      <c:txPr>
        <a:bodyPr rot="0" spcFirstLastPara="1" vertOverflow="ellipsis" vert="horz" wrap="square" anchor="ctr" anchorCtr="1"/>
        <a:lstStyle/>
        <a:p>
          <a:pPr>
            <a:defRPr sz="2000" b="1" i="0" u="none" strike="noStrike" kern="1200" baseline="0">
              <a:solidFill>
                <a:schemeClr val="tx2"/>
              </a:solidFill>
              <a:latin typeface="+mn-lt"/>
              <a:ea typeface="+mn-ea"/>
              <a:cs typeface="+mn-cs"/>
            </a:defRPr>
          </a:pPr>
          <a:endParaRPr lang="en-US"/>
        </a:p>
      </c:txPr>
    </c:title>
    <c:autoTitleDeleted val="0"/>
    <c:plotArea>
      <c:layout/>
      <c:barChart>
        <c:barDir val="col"/>
        <c:grouping val="clustered"/>
        <c:varyColors val="1"/>
        <c:ser>
          <c:idx val="0"/>
          <c:order val="0"/>
          <c:invertIfNegative val="0"/>
          <c:dPt>
            <c:idx val="0"/>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xmlns:c16r2="http://schemas.microsoft.com/office/drawing/2015/06/chart">
              <c:ext xmlns:c16="http://schemas.microsoft.com/office/drawing/2014/chart" uri="{C3380CC4-5D6E-409C-BE32-E72D297353CC}">
                <c16:uniqueId val="{00000001-4691-4296-9E23-4E9B1AB16A80}"/>
              </c:ext>
            </c:extLst>
          </c:dPt>
          <c:dPt>
            <c:idx val="1"/>
            <c:invertIfNegative val="0"/>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xmlns:c16r2="http://schemas.microsoft.com/office/drawing/2015/06/chart">
              <c:ext xmlns:c16="http://schemas.microsoft.com/office/drawing/2014/chart" uri="{C3380CC4-5D6E-409C-BE32-E72D297353CC}">
                <c16:uniqueId val="{00000003-4691-4296-9E23-4E9B1AB16A80}"/>
              </c:ext>
            </c:extLst>
          </c:dPt>
          <c:dPt>
            <c:idx val="2"/>
            <c:invertIfNegative val="0"/>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xmlns:c16r2="http://schemas.microsoft.com/office/drawing/2015/06/chart">
              <c:ext xmlns:c16="http://schemas.microsoft.com/office/drawing/2014/chart" uri="{C3380CC4-5D6E-409C-BE32-E72D297353CC}">
                <c16:uniqueId val="{00000005-4691-4296-9E23-4E9B1AB16A80}"/>
              </c:ext>
            </c:extLst>
          </c:dPt>
          <c:dPt>
            <c:idx val="3"/>
            <c:invertIfNegative val="0"/>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extLst xmlns:c16r2="http://schemas.microsoft.com/office/drawing/2015/06/chart">
              <c:ext xmlns:c16="http://schemas.microsoft.com/office/drawing/2014/chart" uri="{C3380CC4-5D6E-409C-BE32-E72D297353CC}">
                <c16:uniqueId val="{00000007-4691-4296-9E23-4E9B1AB16A80}"/>
              </c:ext>
            </c:extLst>
          </c:dPt>
          <c:dLbls>
            <c:spPr>
              <a:noFill/>
              <a:ln>
                <a:noFill/>
              </a:ln>
              <a:effectLst/>
            </c:spPr>
            <c:txPr>
              <a:bodyPr rot="0" spcFirstLastPara="1" vertOverflow="ellipsis" vert="horz" wrap="square" anchor="ctr" anchorCtr="1"/>
              <a:lstStyle/>
              <a:p>
                <a:pPr>
                  <a:defRPr sz="1800"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cat>
            <c:strRef>
              <c:f>Sheet1!$D$79:$D$82</c:f>
              <c:strCache>
                <c:ptCount val="4"/>
                <c:pt idx="0">
                  <c:v>Brazil</c:v>
                </c:pt>
                <c:pt idx="1">
                  <c:v>China</c:v>
                </c:pt>
                <c:pt idx="2">
                  <c:v>Germany</c:v>
                </c:pt>
                <c:pt idx="3">
                  <c:v>United States</c:v>
                </c:pt>
              </c:strCache>
            </c:strRef>
          </c:cat>
          <c:val>
            <c:numRef>
              <c:f>Sheet1!$E$79:$E$82</c:f>
              <c:numCache>
                <c:formatCode>General</c:formatCode>
                <c:ptCount val="4"/>
                <c:pt idx="0">
                  <c:v>44</c:v>
                </c:pt>
                <c:pt idx="1">
                  <c:v>87</c:v>
                </c:pt>
                <c:pt idx="2">
                  <c:v>83</c:v>
                </c:pt>
                <c:pt idx="3">
                  <c:v>26</c:v>
                </c:pt>
              </c:numCache>
            </c:numRef>
          </c:val>
          <c:extLst xmlns:c16r2="http://schemas.microsoft.com/office/drawing/2015/06/chart">
            <c:ext xmlns:c16="http://schemas.microsoft.com/office/drawing/2014/chart" uri="{C3380CC4-5D6E-409C-BE32-E72D297353CC}">
              <c16:uniqueId val="{00000008-4691-4296-9E23-4E9B1AB16A80}"/>
            </c:ext>
          </c:extLst>
        </c:ser>
        <c:dLbls>
          <c:showLegendKey val="0"/>
          <c:showVal val="0"/>
          <c:showCatName val="0"/>
          <c:showSerName val="0"/>
          <c:showPercent val="0"/>
          <c:showBubbleSize val="0"/>
        </c:dLbls>
        <c:gapWidth val="80"/>
        <c:overlap val="-50"/>
        <c:axId val="-1586639200"/>
        <c:axId val="-1586627776"/>
      </c:barChart>
      <c:catAx>
        <c:axId val="-1586639200"/>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2"/>
                </a:solidFill>
                <a:latin typeface="+mn-lt"/>
                <a:ea typeface="+mn-ea"/>
                <a:cs typeface="+mn-cs"/>
              </a:defRPr>
            </a:pPr>
            <a:endParaRPr lang="en-US"/>
          </a:p>
        </c:txPr>
        <c:crossAx val="-1586627776"/>
        <c:crosses val="autoZero"/>
        <c:auto val="1"/>
        <c:lblAlgn val="ctr"/>
        <c:lblOffset val="100"/>
        <c:noMultiLvlLbl val="0"/>
      </c:catAx>
      <c:valAx>
        <c:axId val="-1586627776"/>
        <c:scaling>
          <c:orientation val="minMax"/>
        </c:scaling>
        <c:delete val="1"/>
        <c:axPos val="l"/>
        <c:numFmt formatCode="General" sourceLinked="1"/>
        <c:majorTickMark val="none"/>
        <c:minorTickMark val="none"/>
        <c:tickLblPos val="nextTo"/>
        <c:crossAx val="-1586639200"/>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bg1"/>
    </a:solidFill>
    <a:ln w="3175" cap="flat" cmpd="sng" algn="ctr">
      <a:solidFill>
        <a:srgbClr val="FFC000"/>
      </a:solidFill>
      <a:round/>
    </a:ln>
    <a:effectLst/>
  </c:spPr>
  <c:txPr>
    <a:bodyPr/>
    <a:lstStyle/>
    <a:p>
      <a:pPr>
        <a:defRPr sz="18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baseline="0">
                <a:solidFill>
                  <a:schemeClr val="tx2"/>
                </a:solidFill>
                <a:latin typeface="+mn-lt"/>
                <a:ea typeface="+mn-ea"/>
                <a:cs typeface="+mn-cs"/>
              </a:defRPr>
            </a:pPr>
            <a:r>
              <a:rPr lang="en-US" sz="1800" dirty="0">
                <a:effectLst/>
              </a:rPr>
              <a:t>Time Orientation</a:t>
            </a:r>
            <a:endParaRPr lang="en-US" sz="2000" dirty="0">
              <a:effectLst/>
            </a:endParaRPr>
          </a:p>
        </c:rich>
      </c:tx>
      <c:layout/>
      <c:overlay val="0"/>
      <c:spPr>
        <a:noFill/>
        <a:ln>
          <a:noFill/>
        </a:ln>
        <a:effectLst/>
      </c:spPr>
      <c:txPr>
        <a:bodyPr rot="0" spcFirstLastPara="1" vertOverflow="ellipsis" vert="horz" wrap="square" anchor="ctr" anchorCtr="1"/>
        <a:lstStyle/>
        <a:p>
          <a:pPr>
            <a:defRPr sz="2000" b="1" i="0" u="none" strike="noStrike" kern="1200" baseline="0">
              <a:solidFill>
                <a:schemeClr val="tx2"/>
              </a:solidFill>
              <a:latin typeface="+mn-lt"/>
              <a:ea typeface="+mn-ea"/>
              <a:cs typeface="+mn-cs"/>
            </a:defRPr>
          </a:pPr>
          <a:endParaRPr lang="en-US"/>
        </a:p>
      </c:txPr>
    </c:title>
    <c:autoTitleDeleted val="0"/>
    <c:plotArea>
      <c:layout/>
      <c:barChart>
        <c:barDir val="col"/>
        <c:grouping val="clustered"/>
        <c:varyColors val="1"/>
        <c:ser>
          <c:idx val="0"/>
          <c:order val="0"/>
          <c:invertIfNegative val="0"/>
          <c:dPt>
            <c:idx val="0"/>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xmlns:c16r2="http://schemas.microsoft.com/office/drawing/2015/06/chart">
              <c:ext xmlns:c16="http://schemas.microsoft.com/office/drawing/2014/chart" uri="{C3380CC4-5D6E-409C-BE32-E72D297353CC}">
                <c16:uniqueId val="{00000001-4691-4296-9E23-4E9B1AB16A80}"/>
              </c:ext>
            </c:extLst>
          </c:dPt>
          <c:dPt>
            <c:idx val="1"/>
            <c:invertIfNegative val="0"/>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xmlns:c16r2="http://schemas.microsoft.com/office/drawing/2015/06/chart">
              <c:ext xmlns:c16="http://schemas.microsoft.com/office/drawing/2014/chart" uri="{C3380CC4-5D6E-409C-BE32-E72D297353CC}">
                <c16:uniqueId val="{00000003-4691-4296-9E23-4E9B1AB16A80}"/>
              </c:ext>
            </c:extLst>
          </c:dPt>
          <c:dPt>
            <c:idx val="2"/>
            <c:invertIfNegative val="0"/>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xmlns:c16r2="http://schemas.microsoft.com/office/drawing/2015/06/chart">
              <c:ext xmlns:c16="http://schemas.microsoft.com/office/drawing/2014/chart" uri="{C3380CC4-5D6E-409C-BE32-E72D297353CC}">
                <c16:uniqueId val="{00000005-4691-4296-9E23-4E9B1AB16A80}"/>
              </c:ext>
            </c:extLst>
          </c:dPt>
          <c:dPt>
            <c:idx val="3"/>
            <c:invertIfNegative val="0"/>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extLst xmlns:c16r2="http://schemas.microsoft.com/office/drawing/2015/06/chart">
              <c:ext xmlns:c16="http://schemas.microsoft.com/office/drawing/2014/chart" uri="{C3380CC4-5D6E-409C-BE32-E72D297353CC}">
                <c16:uniqueId val="{00000007-4691-4296-9E23-4E9B1AB16A80}"/>
              </c:ext>
            </c:extLst>
          </c:dPt>
          <c:dLbls>
            <c:spPr>
              <a:noFill/>
              <a:ln>
                <a:noFill/>
              </a:ln>
              <a:effectLst/>
            </c:spPr>
            <c:txPr>
              <a:bodyPr rot="0" spcFirstLastPara="1" vertOverflow="ellipsis" vert="horz" wrap="square" anchor="ctr" anchorCtr="1"/>
              <a:lstStyle/>
              <a:p>
                <a:pPr>
                  <a:defRPr sz="1800"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cat>
            <c:strRef>
              <c:f>Sheet1!$D$97:$D$100</c:f>
              <c:strCache>
                <c:ptCount val="4"/>
                <c:pt idx="0">
                  <c:v>Brazil</c:v>
                </c:pt>
                <c:pt idx="1">
                  <c:v>China</c:v>
                </c:pt>
                <c:pt idx="2">
                  <c:v>Germany</c:v>
                </c:pt>
                <c:pt idx="3">
                  <c:v>United States</c:v>
                </c:pt>
              </c:strCache>
            </c:strRef>
          </c:cat>
          <c:val>
            <c:numRef>
              <c:f>Sheet1!$E$97:$E$100</c:f>
              <c:numCache>
                <c:formatCode>General</c:formatCode>
                <c:ptCount val="4"/>
                <c:pt idx="0">
                  <c:v>59</c:v>
                </c:pt>
                <c:pt idx="1">
                  <c:v>24</c:v>
                </c:pt>
                <c:pt idx="2">
                  <c:v>40</c:v>
                </c:pt>
                <c:pt idx="3">
                  <c:v>68</c:v>
                </c:pt>
              </c:numCache>
            </c:numRef>
          </c:val>
          <c:extLst xmlns:c16r2="http://schemas.microsoft.com/office/drawing/2015/06/chart">
            <c:ext xmlns:c16="http://schemas.microsoft.com/office/drawing/2014/chart" uri="{C3380CC4-5D6E-409C-BE32-E72D297353CC}">
              <c16:uniqueId val="{00000008-4691-4296-9E23-4E9B1AB16A80}"/>
            </c:ext>
          </c:extLst>
        </c:ser>
        <c:dLbls>
          <c:showLegendKey val="0"/>
          <c:showVal val="0"/>
          <c:showCatName val="0"/>
          <c:showSerName val="0"/>
          <c:showPercent val="0"/>
          <c:showBubbleSize val="0"/>
        </c:dLbls>
        <c:gapWidth val="80"/>
        <c:overlap val="-50"/>
        <c:axId val="-1586627232"/>
        <c:axId val="-1586633216"/>
      </c:barChart>
      <c:catAx>
        <c:axId val="-1586627232"/>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2"/>
                </a:solidFill>
                <a:latin typeface="+mn-lt"/>
                <a:ea typeface="+mn-ea"/>
                <a:cs typeface="+mn-cs"/>
              </a:defRPr>
            </a:pPr>
            <a:endParaRPr lang="en-US"/>
          </a:p>
        </c:txPr>
        <c:crossAx val="-1586633216"/>
        <c:crosses val="autoZero"/>
        <c:auto val="1"/>
        <c:lblAlgn val="ctr"/>
        <c:lblOffset val="100"/>
        <c:noMultiLvlLbl val="0"/>
      </c:catAx>
      <c:valAx>
        <c:axId val="-1586633216"/>
        <c:scaling>
          <c:orientation val="minMax"/>
        </c:scaling>
        <c:delete val="1"/>
        <c:axPos val="l"/>
        <c:numFmt formatCode="General" sourceLinked="1"/>
        <c:majorTickMark val="none"/>
        <c:minorTickMark val="none"/>
        <c:tickLblPos val="nextTo"/>
        <c:crossAx val="-1586627232"/>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bg1"/>
    </a:solidFill>
    <a:ln w="3175" cap="flat" cmpd="sng" algn="ctr">
      <a:solidFill>
        <a:srgbClr val="FFC000"/>
      </a:solidFill>
      <a:round/>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5.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6.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9C93CF-C5BC-4118-A87E-7510EE10A7E7}" type="doc">
      <dgm:prSet loTypeId="urn:microsoft.com/office/officeart/2005/8/layout/process3" loCatId="process" qsTypeId="urn:microsoft.com/office/officeart/2005/8/quickstyle/simple1" qsCatId="simple" csTypeId="urn:microsoft.com/office/officeart/2005/8/colors/accent1_2" csCatId="accent1" phldr="1"/>
      <dgm:spPr/>
    </dgm:pt>
    <dgm:pt modelId="{CC1B837A-8EBB-4262-9183-6080F4C60E8E}">
      <dgm:prSet phldrT="[Text]" custT="1">
        <dgm:style>
          <a:lnRef idx="0">
            <a:schemeClr val="accent2"/>
          </a:lnRef>
          <a:fillRef idx="3">
            <a:schemeClr val="accent2"/>
          </a:fillRef>
          <a:effectRef idx="3">
            <a:schemeClr val="accent2"/>
          </a:effectRef>
          <a:fontRef idx="minor">
            <a:schemeClr val="lt1"/>
          </a:fontRef>
        </dgm:style>
      </dgm:prSet>
      <dgm:spPr/>
      <dgm:t>
        <a:bodyPr/>
        <a:lstStyle/>
        <a:p>
          <a:pPr algn="ctr"/>
          <a:r>
            <a:rPr lang="en-US" sz="2800">
              <a:effectLst>
                <a:outerShdw blurRad="38100" dist="38100" dir="2700000" algn="tl">
                  <a:srgbClr val="000000">
                    <a:alpha val="43137"/>
                  </a:srgbClr>
                </a:outerShdw>
              </a:effectLst>
            </a:rPr>
            <a:t>Follower Compliance</a:t>
          </a:r>
          <a:endParaRPr lang="en-US" sz="2800" dirty="0">
            <a:effectLst>
              <a:outerShdw blurRad="38100" dist="38100" dir="2700000" algn="tl">
                <a:srgbClr val="000000">
                  <a:alpha val="43137"/>
                </a:srgbClr>
              </a:outerShdw>
            </a:effectLst>
          </a:endParaRPr>
        </a:p>
      </dgm:t>
    </dgm:pt>
    <dgm:pt modelId="{B6BC1B3D-7A88-4C3A-B482-1B5C12EF1953}" type="parTrans" cxnId="{554FF451-E4B7-4183-9520-463DF9DD7A59}">
      <dgm:prSet/>
      <dgm:spPr/>
      <dgm:t>
        <a:bodyPr/>
        <a:lstStyle/>
        <a:p>
          <a:endParaRPr lang="en-US"/>
        </a:p>
      </dgm:t>
    </dgm:pt>
    <dgm:pt modelId="{13133104-ADD0-43C9-8D86-6E807C0BDF18}" type="sibTrans" cxnId="{554FF451-E4B7-4183-9520-463DF9DD7A59}">
      <dgm:prSet/>
      <dgm:spPr>
        <a:solidFill>
          <a:schemeClr val="accent2">
            <a:lumMod val="60000"/>
            <a:lumOff val="40000"/>
          </a:schemeClr>
        </a:solidFill>
      </dgm:spPr>
      <dgm:t>
        <a:bodyPr/>
        <a:lstStyle/>
        <a:p>
          <a:endParaRPr lang="en-US"/>
        </a:p>
      </dgm:t>
    </dgm:pt>
    <dgm:pt modelId="{8965CF7A-613F-4D37-9FFF-A45A9A1F83FC}">
      <dgm:prSet phldrT="[Text]" custT="1">
        <dgm:style>
          <a:lnRef idx="0">
            <a:schemeClr val="accent6"/>
          </a:lnRef>
          <a:fillRef idx="3">
            <a:schemeClr val="accent6"/>
          </a:fillRef>
          <a:effectRef idx="3">
            <a:schemeClr val="accent6"/>
          </a:effectRef>
          <a:fontRef idx="minor">
            <a:schemeClr val="lt1"/>
          </a:fontRef>
        </dgm:style>
      </dgm:prSet>
      <dgm:spPr/>
      <dgm:t>
        <a:bodyPr/>
        <a:lstStyle/>
        <a:p>
          <a:pPr algn="ctr"/>
          <a:r>
            <a:rPr lang="en-US" sz="2800">
              <a:effectLst>
                <a:outerShdw blurRad="38100" dist="38100" dir="2700000" algn="tl">
                  <a:srgbClr val="000000">
                    <a:alpha val="43137"/>
                  </a:srgbClr>
                </a:outerShdw>
              </a:effectLst>
            </a:rPr>
            <a:t>Group Effectiveness</a:t>
          </a:r>
        </a:p>
      </dgm:t>
    </dgm:pt>
    <dgm:pt modelId="{EA0DE732-592A-412E-8908-71B57EA383F4}" type="parTrans" cxnId="{33E42F35-96A0-45CD-921F-2E4EDA25D4D9}">
      <dgm:prSet/>
      <dgm:spPr/>
      <dgm:t>
        <a:bodyPr/>
        <a:lstStyle/>
        <a:p>
          <a:endParaRPr lang="en-US"/>
        </a:p>
      </dgm:t>
    </dgm:pt>
    <dgm:pt modelId="{77827674-58CB-4AF9-9A87-54BA7BE1DF04}" type="sibTrans" cxnId="{33E42F35-96A0-45CD-921F-2E4EDA25D4D9}">
      <dgm:prSet/>
      <dgm:spPr/>
      <dgm:t>
        <a:bodyPr/>
        <a:lstStyle/>
        <a:p>
          <a:endParaRPr lang="en-US"/>
        </a:p>
      </dgm:t>
    </dgm:pt>
    <dgm:pt modelId="{AD7BCDD2-7D9A-48A0-B617-CDE7118EB1F3}">
      <dgm:prSet phldrT="[Text]"/>
      <dgm:spPr/>
      <dgm:t>
        <a:bodyPr/>
        <a:lstStyle/>
        <a:p>
          <a:r>
            <a:rPr lang="en-US" dirty="0"/>
            <a:t>Influence/ Power tactic (e.g., use if rationality)</a:t>
          </a:r>
        </a:p>
      </dgm:t>
    </dgm:pt>
    <dgm:pt modelId="{6D9A1A40-CDE8-441B-971C-EC41E52E694A}" type="parTrans" cxnId="{36A7C3D7-DAE3-4526-B086-21B73E6A164B}">
      <dgm:prSet/>
      <dgm:spPr/>
      <dgm:t>
        <a:bodyPr/>
        <a:lstStyle/>
        <a:p>
          <a:endParaRPr lang="en-US"/>
        </a:p>
      </dgm:t>
    </dgm:pt>
    <dgm:pt modelId="{F70BBDE0-0978-4EF5-A28E-EE2DC840F4AD}" type="sibTrans" cxnId="{36A7C3D7-DAE3-4526-B086-21B73E6A164B}">
      <dgm:prSet/>
      <dgm:spPr/>
      <dgm:t>
        <a:bodyPr/>
        <a:lstStyle/>
        <a:p>
          <a:endParaRPr lang="en-US"/>
        </a:p>
      </dgm:t>
    </dgm:pt>
    <dgm:pt modelId="{65DDAF1D-41AA-47F7-829F-E57B82852C2F}">
      <dgm:prSet phldrT="[Text]"/>
      <dgm:spPr>
        <a:ln>
          <a:solidFill>
            <a:schemeClr val="accent2">
              <a:lumMod val="75000"/>
            </a:schemeClr>
          </a:solidFill>
        </a:ln>
      </dgm:spPr>
      <dgm:t>
        <a:bodyPr/>
        <a:lstStyle/>
        <a:p>
          <a:r>
            <a:rPr lang="en-US" dirty="0" err="1"/>
            <a:t>Alineation</a:t>
          </a:r>
          <a:r>
            <a:rPr lang="en-US" dirty="0"/>
            <a:t> &amp; Resistance</a:t>
          </a:r>
        </a:p>
      </dgm:t>
    </dgm:pt>
    <dgm:pt modelId="{5953513D-43DB-42E8-A1CF-E6088F20405F}" type="parTrans" cxnId="{70A3D806-73FB-4D43-865D-4DCEEB1CCBF8}">
      <dgm:prSet/>
      <dgm:spPr/>
      <dgm:t>
        <a:bodyPr/>
        <a:lstStyle/>
        <a:p>
          <a:endParaRPr lang="en-US"/>
        </a:p>
      </dgm:t>
    </dgm:pt>
    <dgm:pt modelId="{6A8BA750-DF72-424D-B08C-E3D8EB37E050}" type="sibTrans" cxnId="{70A3D806-73FB-4D43-865D-4DCEEB1CCBF8}">
      <dgm:prSet/>
      <dgm:spPr/>
      <dgm:t>
        <a:bodyPr/>
        <a:lstStyle/>
        <a:p>
          <a:endParaRPr lang="en-US"/>
        </a:p>
      </dgm:t>
    </dgm:pt>
    <dgm:pt modelId="{AD11050E-E6FF-4087-AD8F-2106E7E9268F}">
      <dgm:prSet phldrT="[Text]"/>
      <dgm:spPr>
        <a:ln>
          <a:solidFill>
            <a:schemeClr val="accent2">
              <a:lumMod val="75000"/>
            </a:schemeClr>
          </a:solidFill>
        </a:ln>
      </dgm:spPr>
      <dgm:t>
        <a:bodyPr/>
        <a:lstStyle/>
        <a:p>
          <a:r>
            <a:rPr lang="en-US" dirty="0"/>
            <a:t>Calculative compliance</a:t>
          </a:r>
        </a:p>
      </dgm:t>
    </dgm:pt>
    <dgm:pt modelId="{8980313A-6AE0-40CB-B6D3-69B04F84B743}" type="parTrans" cxnId="{D2FE924F-138F-4BA7-B482-8F7ACD561DB7}">
      <dgm:prSet/>
      <dgm:spPr/>
      <dgm:t>
        <a:bodyPr/>
        <a:lstStyle/>
        <a:p>
          <a:endParaRPr lang="en-US"/>
        </a:p>
      </dgm:t>
    </dgm:pt>
    <dgm:pt modelId="{C2773033-4393-40E0-9B7B-247612D252E9}" type="sibTrans" cxnId="{D2FE924F-138F-4BA7-B482-8F7ACD561DB7}">
      <dgm:prSet/>
      <dgm:spPr/>
      <dgm:t>
        <a:bodyPr/>
        <a:lstStyle/>
        <a:p>
          <a:endParaRPr lang="en-US"/>
        </a:p>
      </dgm:t>
    </dgm:pt>
    <dgm:pt modelId="{8B2A7786-3846-4757-91C0-7EE35D09FC23}">
      <dgm:prSet phldrT="[Text]"/>
      <dgm:spPr>
        <a:ln>
          <a:solidFill>
            <a:schemeClr val="accent2">
              <a:lumMod val="75000"/>
            </a:schemeClr>
          </a:solidFill>
        </a:ln>
      </dgm:spPr>
      <dgm:t>
        <a:bodyPr/>
        <a:lstStyle/>
        <a:p>
          <a:r>
            <a:rPr lang="en-US"/>
            <a:t>Identification</a:t>
          </a:r>
        </a:p>
      </dgm:t>
    </dgm:pt>
    <dgm:pt modelId="{C0729625-9BD7-4A28-806C-337C009BF68C}" type="parTrans" cxnId="{E5F3B849-EA01-43A9-809E-478221D169EE}">
      <dgm:prSet/>
      <dgm:spPr/>
      <dgm:t>
        <a:bodyPr/>
        <a:lstStyle/>
        <a:p>
          <a:endParaRPr lang="en-US"/>
        </a:p>
      </dgm:t>
    </dgm:pt>
    <dgm:pt modelId="{B3029B7F-43BE-4A5A-A3F3-F81C64F65DD8}" type="sibTrans" cxnId="{E5F3B849-EA01-43A9-809E-478221D169EE}">
      <dgm:prSet/>
      <dgm:spPr/>
      <dgm:t>
        <a:bodyPr/>
        <a:lstStyle/>
        <a:p>
          <a:endParaRPr lang="en-US"/>
        </a:p>
      </dgm:t>
    </dgm:pt>
    <dgm:pt modelId="{857B9CC7-BF4D-4F5E-8F0D-13F6FA1CA277}">
      <dgm:prSet phldrT="[Text]"/>
      <dgm:spPr>
        <a:ln>
          <a:solidFill>
            <a:schemeClr val="accent2">
              <a:lumMod val="75000"/>
            </a:schemeClr>
          </a:solidFill>
        </a:ln>
      </dgm:spPr>
      <dgm:t>
        <a:bodyPr/>
        <a:lstStyle/>
        <a:p>
          <a:r>
            <a:rPr lang="en-US" dirty="0"/>
            <a:t>Internalization – Commitment</a:t>
          </a:r>
        </a:p>
      </dgm:t>
    </dgm:pt>
    <dgm:pt modelId="{1FDFD092-AAA3-4318-B2A2-66F83348A58A}" type="parTrans" cxnId="{E9CFFC65-C1CA-4A01-B8A7-6E51603C981C}">
      <dgm:prSet/>
      <dgm:spPr/>
      <dgm:t>
        <a:bodyPr/>
        <a:lstStyle/>
        <a:p>
          <a:endParaRPr lang="en-US"/>
        </a:p>
      </dgm:t>
    </dgm:pt>
    <dgm:pt modelId="{ACE1F969-8984-4C2C-830B-1B04336D066C}" type="sibTrans" cxnId="{E9CFFC65-C1CA-4A01-B8A7-6E51603C981C}">
      <dgm:prSet/>
      <dgm:spPr/>
      <dgm:t>
        <a:bodyPr/>
        <a:lstStyle/>
        <a:p>
          <a:endParaRPr lang="en-US"/>
        </a:p>
      </dgm:t>
    </dgm:pt>
    <dgm:pt modelId="{7EC1B251-D1E4-4533-8A2E-A36F31B4EECF}">
      <dgm:prSet phldrT="[Text]"/>
      <dgm:spPr>
        <a:ln>
          <a:solidFill>
            <a:schemeClr val="accent6">
              <a:lumMod val="75000"/>
            </a:schemeClr>
          </a:solidFill>
        </a:ln>
      </dgm:spPr>
      <dgm:t>
        <a:bodyPr/>
        <a:lstStyle/>
        <a:p>
          <a:r>
            <a:rPr lang="en-US" dirty="0"/>
            <a:t>Follower satisfaction</a:t>
          </a:r>
        </a:p>
      </dgm:t>
    </dgm:pt>
    <dgm:pt modelId="{EF9580B4-E7B6-4A7E-9BF5-E8CEFA9A52D3}" type="parTrans" cxnId="{290FF9F9-8C57-4327-ACC2-99D7F5F2AFA9}">
      <dgm:prSet/>
      <dgm:spPr/>
      <dgm:t>
        <a:bodyPr/>
        <a:lstStyle/>
        <a:p>
          <a:endParaRPr lang="en-US"/>
        </a:p>
      </dgm:t>
    </dgm:pt>
    <dgm:pt modelId="{CE6F009C-3C04-499C-BFA6-8B73FCB3E220}" type="sibTrans" cxnId="{290FF9F9-8C57-4327-ACC2-99D7F5F2AFA9}">
      <dgm:prSet/>
      <dgm:spPr/>
      <dgm:t>
        <a:bodyPr/>
        <a:lstStyle/>
        <a:p>
          <a:endParaRPr lang="en-US"/>
        </a:p>
      </dgm:t>
    </dgm:pt>
    <dgm:pt modelId="{79BE232D-5795-46D8-8C2B-1679A6D53018}">
      <dgm:prSet phldrT="[Text]"/>
      <dgm:spPr>
        <a:ln>
          <a:solidFill>
            <a:schemeClr val="accent6">
              <a:lumMod val="75000"/>
            </a:schemeClr>
          </a:solidFill>
        </a:ln>
      </dgm:spPr>
      <dgm:t>
        <a:bodyPr/>
        <a:lstStyle/>
        <a:p>
          <a:r>
            <a:rPr lang="en-US" dirty="0"/>
            <a:t>Follower motivation</a:t>
          </a:r>
        </a:p>
      </dgm:t>
    </dgm:pt>
    <dgm:pt modelId="{454E0B74-20DB-485F-B8A5-80DADE265EAD}" type="parTrans" cxnId="{9B055006-82DC-4DCC-BAEC-DD36636D6D9E}">
      <dgm:prSet/>
      <dgm:spPr/>
      <dgm:t>
        <a:bodyPr/>
        <a:lstStyle/>
        <a:p>
          <a:endParaRPr lang="en-US"/>
        </a:p>
      </dgm:t>
    </dgm:pt>
    <dgm:pt modelId="{3C456D8E-21A3-4DFA-BF65-6F5FABEA4637}" type="sibTrans" cxnId="{9B055006-82DC-4DCC-BAEC-DD36636D6D9E}">
      <dgm:prSet/>
      <dgm:spPr/>
      <dgm:t>
        <a:bodyPr/>
        <a:lstStyle/>
        <a:p>
          <a:endParaRPr lang="en-US"/>
        </a:p>
      </dgm:t>
    </dgm:pt>
    <dgm:pt modelId="{445B587C-9316-44CE-BB4D-94884A0BD312}">
      <dgm:prSet phldrT="[Text]"/>
      <dgm:spPr>
        <a:ln>
          <a:solidFill>
            <a:schemeClr val="accent6">
              <a:lumMod val="75000"/>
            </a:schemeClr>
          </a:solidFill>
        </a:ln>
      </dgm:spPr>
      <dgm:t>
        <a:bodyPr/>
        <a:lstStyle/>
        <a:p>
          <a:r>
            <a:rPr lang="en-US" dirty="0"/>
            <a:t>Follower performance</a:t>
          </a:r>
        </a:p>
      </dgm:t>
    </dgm:pt>
    <dgm:pt modelId="{C8E8B800-0EDC-404D-9E5E-C310DAA0A3A0}" type="parTrans" cxnId="{9E6A7574-DF74-4346-B809-505C91E258D5}">
      <dgm:prSet/>
      <dgm:spPr/>
      <dgm:t>
        <a:bodyPr/>
        <a:lstStyle/>
        <a:p>
          <a:endParaRPr lang="en-US"/>
        </a:p>
      </dgm:t>
    </dgm:pt>
    <dgm:pt modelId="{8F63AD59-A158-4D5E-9516-237EB88C9086}" type="sibTrans" cxnId="{9E6A7574-DF74-4346-B809-505C91E258D5}">
      <dgm:prSet/>
      <dgm:spPr/>
      <dgm:t>
        <a:bodyPr/>
        <a:lstStyle/>
        <a:p>
          <a:endParaRPr lang="en-US"/>
        </a:p>
      </dgm:t>
    </dgm:pt>
    <dgm:pt modelId="{6334135B-BDBD-464D-ABC7-1272F42082C0}">
      <dgm:prSet phldrT="[Text]" custT="1">
        <dgm:style>
          <a:lnRef idx="0">
            <a:schemeClr val="accent1"/>
          </a:lnRef>
          <a:fillRef idx="3">
            <a:schemeClr val="accent1"/>
          </a:fillRef>
          <a:effectRef idx="3">
            <a:schemeClr val="accent1"/>
          </a:effectRef>
          <a:fontRef idx="minor">
            <a:schemeClr val="lt1"/>
          </a:fontRef>
        </dgm:style>
      </dgm:prSet>
      <dgm:spPr/>
      <dgm:t>
        <a:bodyPr/>
        <a:lstStyle/>
        <a:p>
          <a:pPr algn="ctr"/>
          <a:r>
            <a:rPr lang="en-US" sz="2800">
              <a:effectLst>
                <a:outerShdw blurRad="38100" dist="38100" dir="2700000" algn="tl">
                  <a:srgbClr val="000000">
                    <a:alpha val="43137"/>
                  </a:srgbClr>
                </a:outerShdw>
              </a:effectLst>
            </a:rPr>
            <a:t>Leader</a:t>
          </a:r>
          <a:endParaRPr lang="en-US" sz="2800" dirty="0">
            <a:effectLst>
              <a:outerShdw blurRad="38100" dist="38100" dir="2700000" algn="tl">
                <a:srgbClr val="000000">
                  <a:alpha val="43137"/>
                </a:srgbClr>
              </a:outerShdw>
            </a:effectLst>
          </a:endParaRPr>
        </a:p>
      </dgm:t>
    </dgm:pt>
    <dgm:pt modelId="{9051757E-DF8B-48B9-938B-87786A9B8872}" type="sibTrans" cxnId="{38C8A559-0769-4507-A03D-BE71640DDC80}">
      <dgm:prSet/>
      <dgm:spPr>
        <a:solidFill>
          <a:srgbClr val="0070C0"/>
        </a:solidFill>
      </dgm:spPr>
      <dgm:t>
        <a:bodyPr/>
        <a:lstStyle/>
        <a:p>
          <a:endParaRPr lang="en-US"/>
        </a:p>
      </dgm:t>
    </dgm:pt>
    <dgm:pt modelId="{FE1BFA19-C8E8-4414-927E-517B18A35F6E}" type="parTrans" cxnId="{38C8A559-0769-4507-A03D-BE71640DDC80}">
      <dgm:prSet/>
      <dgm:spPr/>
      <dgm:t>
        <a:bodyPr/>
        <a:lstStyle/>
        <a:p>
          <a:endParaRPr lang="en-US"/>
        </a:p>
      </dgm:t>
    </dgm:pt>
    <dgm:pt modelId="{71E5F501-10A0-4D88-A67C-0BCBEC2A50EA}" type="pres">
      <dgm:prSet presAssocID="{4C9C93CF-C5BC-4118-A87E-7510EE10A7E7}" presName="linearFlow" presStyleCnt="0">
        <dgm:presLayoutVars>
          <dgm:dir/>
          <dgm:animLvl val="lvl"/>
          <dgm:resizeHandles val="exact"/>
        </dgm:presLayoutVars>
      </dgm:prSet>
      <dgm:spPr/>
    </dgm:pt>
    <dgm:pt modelId="{9E5F9BDD-0979-44D8-9AD4-891D086BAB11}" type="pres">
      <dgm:prSet presAssocID="{6334135B-BDBD-464D-ABC7-1272F42082C0}" presName="composite" presStyleCnt="0"/>
      <dgm:spPr/>
    </dgm:pt>
    <dgm:pt modelId="{01D229A6-D886-464C-A393-B30C3FF70CAC}" type="pres">
      <dgm:prSet presAssocID="{6334135B-BDBD-464D-ABC7-1272F42082C0}" presName="parTx" presStyleLbl="node1" presStyleIdx="0" presStyleCnt="3">
        <dgm:presLayoutVars>
          <dgm:chMax val="0"/>
          <dgm:chPref val="0"/>
          <dgm:bulletEnabled val="1"/>
        </dgm:presLayoutVars>
      </dgm:prSet>
      <dgm:spPr/>
      <dgm:t>
        <a:bodyPr/>
        <a:lstStyle/>
        <a:p>
          <a:endParaRPr lang="en-US"/>
        </a:p>
      </dgm:t>
    </dgm:pt>
    <dgm:pt modelId="{2A90BCFB-E3A9-4BE5-97F6-B7A12BC6C899}" type="pres">
      <dgm:prSet presAssocID="{6334135B-BDBD-464D-ABC7-1272F42082C0}" presName="parSh" presStyleLbl="node1" presStyleIdx="0" presStyleCnt="3" custLinFactNeighborX="8719" custLinFactNeighborY="-2016"/>
      <dgm:spPr/>
      <dgm:t>
        <a:bodyPr/>
        <a:lstStyle/>
        <a:p>
          <a:endParaRPr lang="en-US"/>
        </a:p>
      </dgm:t>
    </dgm:pt>
    <dgm:pt modelId="{CC3CD1E8-B91C-4ED7-8C58-124FD19BB42F}" type="pres">
      <dgm:prSet presAssocID="{6334135B-BDBD-464D-ABC7-1272F42082C0}" presName="desTx" presStyleLbl="fgAcc1" presStyleIdx="0" presStyleCnt="3" custScaleX="121203" custScaleY="60218" custLinFactNeighborX="-11763" custLinFactNeighborY="1388">
        <dgm:presLayoutVars>
          <dgm:bulletEnabled val="1"/>
        </dgm:presLayoutVars>
      </dgm:prSet>
      <dgm:spPr/>
      <dgm:t>
        <a:bodyPr/>
        <a:lstStyle/>
        <a:p>
          <a:endParaRPr lang="en-US"/>
        </a:p>
      </dgm:t>
    </dgm:pt>
    <dgm:pt modelId="{1B718FE5-0ECA-447A-8DE3-562C75496EB8}" type="pres">
      <dgm:prSet presAssocID="{9051757E-DF8B-48B9-938B-87786A9B8872}" presName="sibTrans" presStyleLbl="sibTrans2D1" presStyleIdx="0" presStyleCnt="2" custScaleX="165888" custLinFactNeighborX="-3813" custLinFactNeighborY="42247"/>
      <dgm:spPr/>
      <dgm:t>
        <a:bodyPr/>
        <a:lstStyle/>
        <a:p>
          <a:endParaRPr lang="en-US"/>
        </a:p>
      </dgm:t>
    </dgm:pt>
    <dgm:pt modelId="{AD283BEE-332E-4AFE-A50B-80F2177049AB}" type="pres">
      <dgm:prSet presAssocID="{9051757E-DF8B-48B9-938B-87786A9B8872}" presName="connTx" presStyleLbl="sibTrans2D1" presStyleIdx="0" presStyleCnt="2"/>
      <dgm:spPr/>
      <dgm:t>
        <a:bodyPr/>
        <a:lstStyle/>
        <a:p>
          <a:endParaRPr lang="en-US"/>
        </a:p>
      </dgm:t>
    </dgm:pt>
    <dgm:pt modelId="{36F951E5-EEC3-4D9D-967A-96E5D93F6F81}" type="pres">
      <dgm:prSet presAssocID="{CC1B837A-8EBB-4262-9183-6080F4C60E8E}" presName="composite" presStyleCnt="0"/>
      <dgm:spPr/>
    </dgm:pt>
    <dgm:pt modelId="{639C8523-832B-4A8C-9058-3CC3D6F995A0}" type="pres">
      <dgm:prSet presAssocID="{CC1B837A-8EBB-4262-9183-6080F4C60E8E}" presName="parTx" presStyleLbl="node1" presStyleIdx="0" presStyleCnt="3">
        <dgm:presLayoutVars>
          <dgm:chMax val="0"/>
          <dgm:chPref val="0"/>
          <dgm:bulletEnabled val="1"/>
        </dgm:presLayoutVars>
      </dgm:prSet>
      <dgm:spPr/>
      <dgm:t>
        <a:bodyPr/>
        <a:lstStyle/>
        <a:p>
          <a:endParaRPr lang="en-US"/>
        </a:p>
      </dgm:t>
    </dgm:pt>
    <dgm:pt modelId="{94BF5E0B-47A3-46D2-AADC-6FBA208A0515}" type="pres">
      <dgm:prSet presAssocID="{CC1B837A-8EBB-4262-9183-6080F4C60E8E}" presName="parSh" presStyleLbl="node1" presStyleIdx="1" presStyleCnt="3" custLinFactNeighborX="-6055"/>
      <dgm:spPr/>
      <dgm:t>
        <a:bodyPr/>
        <a:lstStyle/>
        <a:p>
          <a:endParaRPr lang="en-US"/>
        </a:p>
      </dgm:t>
    </dgm:pt>
    <dgm:pt modelId="{4F8059D0-6E4A-4705-939E-6D1FBBDF634A}" type="pres">
      <dgm:prSet presAssocID="{CC1B837A-8EBB-4262-9183-6080F4C60E8E}" presName="desTx" presStyleLbl="fgAcc1" presStyleIdx="1" presStyleCnt="3" custScaleX="124758" custScaleY="60218" custLinFactNeighborX="-26537" custLinFactNeighborY="2083">
        <dgm:presLayoutVars>
          <dgm:bulletEnabled val="1"/>
        </dgm:presLayoutVars>
      </dgm:prSet>
      <dgm:spPr/>
      <dgm:t>
        <a:bodyPr/>
        <a:lstStyle/>
        <a:p>
          <a:endParaRPr lang="en-US"/>
        </a:p>
      </dgm:t>
    </dgm:pt>
    <dgm:pt modelId="{D54D1FFA-81F6-4433-8034-4B9E02F77643}" type="pres">
      <dgm:prSet presAssocID="{13133104-ADD0-43C9-8D86-6E807C0BDF18}" presName="sibTrans" presStyleLbl="sibTrans2D1" presStyleIdx="1" presStyleCnt="2" custScaleX="165888" custLinFactNeighborX="-541" custLinFactNeighborY="50294"/>
      <dgm:spPr/>
      <dgm:t>
        <a:bodyPr/>
        <a:lstStyle/>
        <a:p>
          <a:endParaRPr lang="en-US"/>
        </a:p>
      </dgm:t>
    </dgm:pt>
    <dgm:pt modelId="{F82300CF-6666-4C89-9C42-8C5C28154A37}" type="pres">
      <dgm:prSet presAssocID="{13133104-ADD0-43C9-8D86-6E807C0BDF18}" presName="connTx" presStyleLbl="sibTrans2D1" presStyleIdx="1" presStyleCnt="2"/>
      <dgm:spPr/>
      <dgm:t>
        <a:bodyPr/>
        <a:lstStyle/>
        <a:p>
          <a:endParaRPr lang="en-US"/>
        </a:p>
      </dgm:t>
    </dgm:pt>
    <dgm:pt modelId="{4913B019-1324-4385-830A-CA304232A1E5}" type="pres">
      <dgm:prSet presAssocID="{8965CF7A-613F-4D37-9FFF-A45A9A1F83FC}" presName="composite" presStyleCnt="0"/>
      <dgm:spPr/>
    </dgm:pt>
    <dgm:pt modelId="{4FAE21A3-75DD-4B79-BDD2-0AC6026D99EC}" type="pres">
      <dgm:prSet presAssocID="{8965CF7A-613F-4D37-9FFF-A45A9A1F83FC}" presName="parTx" presStyleLbl="node1" presStyleIdx="1" presStyleCnt="3">
        <dgm:presLayoutVars>
          <dgm:chMax val="0"/>
          <dgm:chPref val="0"/>
          <dgm:bulletEnabled val="1"/>
        </dgm:presLayoutVars>
      </dgm:prSet>
      <dgm:spPr/>
      <dgm:t>
        <a:bodyPr/>
        <a:lstStyle/>
        <a:p>
          <a:endParaRPr lang="en-US"/>
        </a:p>
      </dgm:t>
    </dgm:pt>
    <dgm:pt modelId="{D6232F88-F862-4954-BD0E-A1377EA83474}" type="pres">
      <dgm:prSet presAssocID="{8965CF7A-613F-4D37-9FFF-A45A9A1F83FC}" presName="parSh" presStyleLbl="node1" presStyleIdx="2" presStyleCnt="3" custScaleX="120499" custLinFactNeighborX="-29363"/>
      <dgm:spPr/>
      <dgm:t>
        <a:bodyPr/>
        <a:lstStyle/>
        <a:p>
          <a:endParaRPr lang="en-US"/>
        </a:p>
      </dgm:t>
    </dgm:pt>
    <dgm:pt modelId="{3125CC8A-9C97-4CAC-AA64-7D284ED4C688}" type="pres">
      <dgm:prSet presAssocID="{8965CF7A-613F-4D37-9FFF-A45A9A1F83FC}" presName="desTx" presStyleLbl="fgAcc1" presStyleIdx="2" presStyleCnt="3" custScaleX="124056" custScaleY="60218" custLinFactNeighborX="-47677" custLinFactNeighborY="3124">
        <dgm:presLayoutVars>
          <dgm:bulletEnabled val="1"/>
        </dgm:presLayoutVars>
      </dgm:prSet>
      <dgm:spPr/>
      <dgm:t>
        <a:bodyPr/>
        <a:lstStyle/>
        <a:p>
          <a:endParaRPr lang="en-US"/>
        </a:p>
      </dgm:t>
    </dgm:pt>
  </dgm:ptLst>
  <dgm:cxnLst>
    <dgm:cxn modelId="{B8332319-2CF0-4FC6-AC5C-9FF3717CF34B}" type="presOf" srcId="{6334135B-BDBD-464D-ABC7-1272F42082C0}" destId="{2A90BCFB-E3A9-4BE5-97F6-B7A12BC6C899}" srcOrd="1" destOrd="0" presId="urn:microsoft.com/office/officeart/2005/8/layout/process3"/>
    <dgm:cxn modelId="{EB0260C9-6F2C-484B-80DE-F6BD6E7DC1F3}" type="presOf" srcId="{CC1B837A-8EBB-4262-9183-6080F4C60E8E}" destId="{639C8523-832B-4A8C-9058-3CC3D6F995A0}" srcOrd="0" destOrd="0" presId="urn:microsoft.com/office/officeart/2005/8/layout/process3"/>
    <dgm:cxn modelId="{9E6A7574-DF74-4346-B809-505C91E258D5}" srcId="{8965CF7A-613F-4D37-9FFF-A45A9A1F83FC}" destId="{445B587C-9316-44CE-BB4D-94884A0BD312}" srcOrd="2" destOrd="0" parTransId="{C8E8B800-0EDC-404D-9E5E-C310DAA0A3A0}" sibTransId="{8F63AD59-A158-4D5E-9516-237EB88C9086}"/>
    <dgm:cxn modelId="{E9CFFC65-C1CA-4A01-B8A7-6E51603C981C}" srcId="{CC1B837A-8EBB-4262-9183-6080F4C60E8E}" destId="{857B9CC7-BF4D-4F5E-8F0D-13F6FA1CA277}" srcOrd="3" destOrd="0" parTransId="{1FDFD092-AAA3-4318-B2A2-66F83348A58A}" sibTransId="{ACE1F969-8984-4C2C-830B-1B04336D066C}"/>
    <dgm:cxn modelId="{2E7C9F08-25FF-48A2-88BA-52915EE2127E}" type="presOf" srcId="{445B587C-9316-44CE-BB4D-94884A0BD312}" destId="{3125CC8A-9C97-4CAC-AA64-7D284ED4C688}" srcOrd="0" destOrd="2" presId="urn:microsoft.com/office/officeart/2005/8/layout/process3"/>
    <dgm:cxn modelId="{7BA588AF-58C6-432B-AB1B-D279A753B338}" type="presOf" srcId="{AD11050E-E6FF-4087-AD8F-2106E7E9268F}" destId="{4F8059D0-6E4A-4705-939E-6D1FBBDF634A}" srcOrd="0" destOrd="1" presId="urn:microsoft.com/office/officeart/2005/8/layout/process3"/>
    <dgm:cxn modelId="{70A3D806-73FB-4D43-865D-4DCEEB1CCBF8}" srcId="{CC1B837A-8EBB-4262-9183-6080F4C60E8E}" destId="{65DDAF1D-41AA-47F7-829F-E57B82852C2F}" srcOrd="0" destOrd="0" parTransId="{5953513D-43DB-42E8-A1CF-E6088F20405F}" sibTransId="{6A8BA750-DF72-424D-B08C-E3D8EB37E050}"/>
    <dgm:cxn modelId="{36A7C3D7-DAE3-4526-B086-21B73E6A164B}" srcId="{6334135B-BDBD-464D-ABC7-1272F42082C0}" destId="{AD7BCDD2-7D9A-48A0-B617-CDE7118EB1F3}" srcOrd="0" destOrd="0" parTransId="{6D9A1A40-CDE8-441B-971C-EC41E52E694A}" sibTransId="{F70BBDE0-0978-4EF5-A28E-EE2DC840F4AD}"/>
    <dgm:cxn modelId="{A013B201-41E6-4070-9906-F2245B83C3A7}" type="presOf" srcId="{6334135B-BDBD-464D-ABC7-1272F42082C0}" destId="{01D229A6-D886-464C-A393-B30C3FF70CAC}" srcOrd="0" destOrd="0" presId="urn:microsoft.com/office/officeart/2005/8/layout/process3"/>
    <dgm:cxn modelId="{A3036777-A017-42F2-9BB2-D3443892E7E5}" type="presOf" srcId="{857B9CC7-BF4D-4F5E-8F0D-13F6FA1CA277}" destId="{4F8059D0-6E4A-4705-939E-6D1FBBDF634A}" srcOrd="0" destOrd="3" presId="urn:microsoft.com/office/officeart/2005/8/layout/process3"/>
    <dgm:cxn modelId="{9B055006-82DC-4DCC-BAEC-DD36636D6D9E}" srcId="{8965CF7A-613F-4D37-9FFF-A45A9A1F83FC}" destId="{79BE232D-5795-46D8-8C2B-1679A6D53018}" srcOrd="1" destOrd="0" parTransId="{454E0B74-20DB-485F-B8A5-80DADE265EAD}" sibTransId="{3C456D8E-21A3-4DFA-BF65-6F5FABEA4637}"/>
    <dgm:cxn modelId="{38C8A559-0769-4507-A03D-BE71640DDC80}" srcId="{4C9C93CF-C5BC-4118-A87E-7510EE10A7E7}" destId="{6334135B-BDBD-464D-ABC7-1272F42082C0}" srcOrd="0" destOrd="0" parTransId="{FE1BFA19-C8E8-4414-927E-517B18A35F6E}" sibTransId="{9051757E-DF8B-48B9-938B-87786A9B8872}"/>
    <dgm:cxn modelId="{AF92989F-F837-4A12-BEC5-CD408CDCD8B0}" type="presOf" srcId="{4C9C93CF-C5BC-4118-A87E-7510EE10A7E7}" destId="{71E5F501-10A0-4D88-A67C-0BCBEC2A50EA}" srcOrd="0" destOrd="0" presId="urn:microsoft.com/office/officeart/2005/8/layout/process3"/>
    <dgm:cxn modelId="{290FF9F9-8C57-4327-ACC2-99D7F5F2AFA9}" srcId="{8965CF7A-613F-4D37-9FFF-A45A9A1F83FC}" destId="{7EC1B251-D1E4-4533-8A2E-A36F31B4EECF}" srcOrd="0" destOrd="0" parTransId="{EF9580B4-E7B6-4A7E-9BF5-E8CEFA9A52D3}" sibTransId="{CE6F009C-3C04-499C-BFA6-8B73FCB3E220}"/>
    <dgm:cxn modelId="{33E42F35-96A0-45CD-921F-2E4EDA25D4D9}" srcId="{4C9C93CF-C5BC-4118-A87E-7510EE10A7E7}" destId="{8965CF7A-613F-4D37-9FFF-A45A9A1F83FC}" srcOrd="2" destOrd="0" parTransId="{EA0DE732-592A-412E-8908-71B57EA383F4}" sibTransId="{77827674-58CB-4AF9-9A87-54BA7BE1DF04}"/>
    <dgm:cxn modelId="{4269C233-3F12-4671-8324-464E8558E368}" type="presOf" srcId="{9051757E-DF8B-48B9-938B-87786A9B8872}" destId="{1B718FE5-0ECA-447A-8DE3-562C75496EB8}" srcOrd="0" destOrd="0" presId="urn:microsoft.com/office/officeart/2005/8/layout/process3"/>
    <dgm:cxn modelId="{376BA3AF-CBD4-4949-9062-F49D64CF6D8D}" type="presOf" srcId="{79BE232D-5795-46D8-8C2B-1679A6D53018}" destId="{3125CC8A-9C97-4CAC-AA64-7D284ED4C688}" srcOrd="0" destOrd="1" presId="urn:microsoft.com/office/officeart/2005/8/layout/process3"/>
    <dgm:cxn modelId="{554FF451-E4B7-4183-9520-463DF9DD7A59}" srcId="{4C9C93CF-C5BC-4118-A87E-7510EE10A7E7}" destId="{CC1B837A-8EBB-4262-9183-6080F4C60E8E}" srcOrd="1" destOrd="0" parTransId="{B6BC1B3D-7A88-4C3A-B482-1B5C12EF1953}" sibTransId="{13133104-ADD0-43C9-8D86-6E807C0BDF18}"/>
    <dgm:cxn modelId="{18868899-50E3-494A-B3B3-5E17096AE2C7}" type="presOf" srcId="{8B2A7786-3846-4757-91C0-7EE35D09FC23}" destId="{4F8059D0-6E4A-4705-939E-6D1FBBDF634A}" srcOrd="0" destOrd="2" presId="urn:microsoft.com/office/officeart/2005/8/layout/process3"/>
    <dgm:cxn modelId="{F1CE26E3-763E-4F9F-A966-6571466D363D}" type="presOf" srcId="{9051757E-DF8B-48B9-938B-87786A9B8872}" destId="{AD283BEE-332E-4AFE-A50B-80F2177049AB}" srcOrd="1" destOrd="0" presId="urn:microsoft.com/office/officeart/2005/8/layout/process3"/>
    <dgm:cxn modelId="{8B5AD375-A247-4A50-AA85-21AF88225C66}" type="presOf" srcId="{8965CF7A-613F-4D37-9FFF-A45A9A1F83FC}" destId="{D6232F88-F862-4954-BD0E-A1377EA83474}" srcOrd="1" destOrd="0" presId="urn:microsoft.com/office/officeart/2005/8/layout/process3"/>
    <dgm:cxn modelId="{E5F3B849-EA01-43A9-809E-478221D169EE}" srcId="{CC1B837A-8EBB-4262-9183-6080F4C60E8E}" destId="{8B2A7786-3846-4757-91C0-7EE35D09FC23}" srcOrd="2" destOrd="0" parTransId="{C0729625-9BD7-4A28-806C-337C009BF68C}" sibTransId="{B3029B7F-43BE-4A5A-A3F3-F81C64F65DD8}"/>
    <dgm:cxn modelId="{77BB5BFE-0408-4BA5-9508-9C24F9EDD3D6}" type="presOf" srcId="{8965CF7A-613F-4D37-9FFF-A45A9A1F83FC}" destId="{4FAE21A3-75DD-4B79-BDD2-0AC6026D99EC}" srcOrd="0" destOrd="0" presId="urn:microsoft.com/office/officeart/2005/8/layout/process3"/>
    <dgm:cxn modelId="{5A1BF918-22BF-47BB-98DD-5ADD2E0AAA0F}" type="presOf" srcId="{CC1B837A-8EBB-4262-9183-6080F4C60E8E}" destId="{94BF5E0B-47A3-46D2-AADC-6FBA208A0515}" srcOrd="1" destOrd="0" presId="urn:microsoft.com/office/officeart/2005/8/layout/process3"/>
    <dgm:cxn modelId="{A52053AA-D4B9-4230-B27B-346841179574}" type="presOf" srcId="{AD7BCDD2-7D9A-48A0-B617-CDE7118EB1F3}" destId="{CC3CD1E8-B91C-4ED7-8C58-124FD19BB42F}" srcOrd="0" destOrd="0" presId="urn:microsoft.com/office/officeart/2005/8/layout/process3"/>
    <dgm:cxn modelId="{3AFD96CE-42EF-460C-B601-B4FAD152BECD}" type="presOf" srcId="{13133104-ADD0-43C9-8D86-6E807C0BDF18}" destId="{F82300CF-6666-4C89-9C42-8C5C28154A37}" srcOrd="1" destOrd="0" presId="urn:microsoft.com/office/officeart/2005/8/layout/process3"/>
    <dgm:cxn modelId="{D2FE924F-138F-4BA7-B482-8F7ACD561DB7}" srcId="{CC1B837A-8EBB-4262-9183-6080F4C60E8E}" destId="{AD11050E-E6FF-4087-AD8F-2106E7E9268F}" srcOrd="1" destOrd="0" parTransId="{8980313A-6AE0-40CB-B6D3-69B04F84B743}" sibTransId="{C2773033-4393-40E0-9B7B-247612D252E9}"/>
    <dgm:cxn modelId="{CFEE7302-7A10-496C-8FAB-D4E218AE0E81}" type="presOf" srcId="{13133104-ADD0-43C9-8D86-6E807C0BDF18}" destId="{D54D1FFA-81F6-4433-8034-4B9E02F77643}" srcOrd="0" destOrd="0" presId="urn:microsoft.com/office/officeart/2005/8/layout/process3"/>
    <dgm:cxn modelId="{CD0201C6-8C72-477D-B7F4-3BEFE5E20C8B}" type="presOf" srcId="{65DDAF1D-41AA-47F7-829F-E57B82852C2F}" destId="{4F8059D0-6E4A-4705-939E-6D1FBBDF634A}" srcOrd="0" destOrd="0" presId="urn:microsoft.com/office/officeart/2005/8/layout/process3"/>
    <dgm:cxn modelId="{F0DB637A-3DED-4F5F-8FB7-9FE564654D58}" type="presOf" srcId="{7EC1B251-D1E4-4533-8A2E-A36F31B4EECF}" destId="{3125CC8A-9C97-4CAC-AA64-7D284ED4C688}" srcOrd="0" destOrd="0" presId="urn:microsoft.com/office/officeart/2005/8/layout/process3"/>
    <dgm:cxn modelId="{D5FDC503-168C-449F-A398-DA52FBB2F574}" type="presParOf" srcId="{71E5F501-10A0-4D88-A67C-0BCBEC2A50EA}" destId="{9E5F9BDD-0979-44D8-9AD4-891D086BAB11}" srcOrd="0" destOrd="0" presId="urn:microsoft.com/office/officeart/2005/8/layout/process3"/>
    <dgm:cxn modelId="{52867361-BFE5-4840-A99F-130114F0E0B8}" type="presParOf" srcId="{9E5F9BDD-0979-44D8-9AD4-891D086BAB11}" destId="{01D229A6-D886-464C-A393-B30C3FF70CAC}" srcOrd="0" destOrd="0" presId="urn:microsoft.com/office/officeart/2005/8/layout/process3"/>
    <dgm:cxn modelId="{B795FFEB-98D6-4064-AD34-2E1747E3C153}" type="presParOf" srcId="{9E5F9BDD-0979-44D8-9AD4-891D086BAB11}" destId="{2A90BCFB-E3A9-4BE5-97F6-B7A12BC6C899}" srcOrd="1" destOrd="0" presId="urn:microsoft.com/office/officeart/2005/8/layout/process3"/>
    <dgm:cxn modelId="{C7D29B14-6320-43DB-A724-BD7690A410EF}" type="presParOf" srcId="{9E5F9BDD-0979-44D8-9AD4-891D086BAB11}" destId="{CC3CD1E8-B91C-4ED7-8C58-124FD19BB42F}" srcOrd="2" destOrd="0" presId="urn:microsoft.com/office/officeart/2005/8/layout/process3"/>
    <dgm:cxn modelId="{085CFCBB-8CF3-4C82-BB02-393D30165EEC}" type="presParOf" srcId="{71E5F501-10A0-4D88-A67C-0BCBEC2A50EA}" destId="{1B718FE5-0ECA-447A-8DE3-562C75496EB8}" srcOrd="1" destOrd="0" presId="urn:microsoft.com/office/officeart/2005/8/layout/process3"/>
    <dgm:cxn modelId="{67737DDC-B388-4BC8-82B1-202E5EF1C6C0}" type="presParOf" srcId="{1B718FE5-0ECA-447A-8DE3-562C75496EB8}" destId="{AD283BEE-332E-4AFE-A50B-80F2177049AB}" srcOrd="0" destOrd="0" presId="urn:microsoft.com/office/officeart/2005/8/layout/process3"/>
    <dgm:cxn modelId="{04AE6EF5-1202-42D1-A1B0-E72F63DA9531}" type="presParOf" srcId="{71E5F501-10A0-4D88-A67C-0BCBEC2A50EA}" destId="{36F951E5-EEC3-4D9D-967A-96E5D93F6F81}" srcOrd="2" destOrd="0" presId="urn:microsoft.com/office/officeart/2005/8/layout/process3"/>
    <dgm:cxn modelId="{F802EF77-540B-4153-9A64-EBC1107A90FD}" type="presParOf" srcId="{36F951E5-EEC3-4D9D-967A-96E5D93F6F81}" destId="{639C8523-832B-4A8C-9058-3CC3D6F995A0}" srcOrd="0" destOrd="0" presId="urn:microsoft.com/office/officeart/2005/8/layout/process3"/>
    <dgm:cxn modelId="{48C205B7-C416-4D6A-AB52-1506E35135B7}" type="presParOf" srcId="{36F951E5-EEC3-4D9D-967A-96E5D93F6F81}" destId="{94BF5E0B-47A3-46D2-AADC-6FBA208A0515}" srcOrd="1" destOrd="0" presId="urn:microsoft.com/office/officeart/2005/8/layout/process3"/>
    <dgm:cxn modelId="{B76940C6-9392-43D0-B4AD-ACC65E755A37}" type="presParOf" srcId="{36F951E5-EEC3-4D9D-967A-96E5D93F6F81}" destId="{4F8059D0-6E4A-4705-939E-6D1FBBDF634A}" srcOrd="2" destOrd="0" presId="urn:microsoft.com/office/officeart/2005/8/layout/process3"/>
    <dgm:cxn modelId="{14F814FD-898A-4720-86CB-25F20162C533}" type="presParOf" srcId="{71E5F501-10A0-4D88-A67C-0BCBEC2A50EA}" destId="{D54D1FFA-81F6-4433-8034-4B9E02F77643}" srcOrd="3" destOrd="0" presId="urn:microsoft.com/office/officeart/2005/8/layout/process3"/>
    <dgm:cxn modelId="{29B8B2AD-CD04-4319-B670-F3CE97376CB0}" type="presParOf" srcId="{D54D1FFA-81F6-4433-8034-4B9E02F77643}" destId="{F82300CF-6666-4C89-9C42-8C5C28154A37}" srcOrd="0" destOrd="0" presId="urn:microsoft.com/office/officeart/2005/8/layout/process3"/>
    <dgm:cxn modelId="{2E50E96C-D04B-4D7A-831C-0AAC3A387F25}" type="presParOf" srcId="{71E5F501-10A0-4D88-A67C-0BCBEC2A50EA}" destId="{4913B019-1324-4385-830A-CA304232A1E5}" srcOrd="4" destOrd="0" presId="urn:microsoft.com/office/officeart/2005/8/layout/process3"/>
    <dgm:cxn modelId="{8872C03B-0A3F-4508-AF37-FFB0191419F4}" type="presParOf" srcId="{4913B019-1324-4385-830A-CA304232A1E5}" destId="{4FAE21A3-75DD-4B79-BDD2-0AC6026D99EC}" srcOrd="0" destOrd="0" presId="urn:microsoft.com/office/officeart/2005/8/layout/process3"/>
    <dgm:cxn modelId="{5ED16352-8A5E-4981-A891-F01E7A9A82AC}" type="presParOf" srcId="{4913B019-1324-4385-830A-CA304232A1E5}" destId="{D6232F88-F862-4954-BD0E-A1377EA83474}" srcOrd="1" destOrd="0" presId="urn:microsoft.com/office/officeart/2005/8/layout/process3"/>
    <dgm:cxn modelId="{C42830E4-70CA-47A3-8031-59E50D265478}" type="presParOf" srcId="{4913B019-1324-4385-830A-CA304232A1E5}" destId="{3125CC8A-9C97-4CAC-AA64-7D284ED4C688}"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90BCFB-E3A9-4BE5-97F6-B7A12BC6C899}">
      <dsp:nvSpPr>
        <dsp:cNvPr id="0" name=""/>
        <dsp:cNvSpPr/>
      </dsp:nvSpPr>
      <dsp:spPr>
        <a:xfrm>
          <a:off x="197089" y="1162973"/>
          <a:ext cx="2241970" cy="1057756"/>
        </a:xfrm>
        <a:prstGeom prst="roundRect">
          <a:avLst>
            <a:gd name="adj" fmla="val 10000"/>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199136" tIns="199136" rIns="199136" bIns="106680" numCol="1" spcCol="1270" anchor="t" anchorCtr="0">
          <a:noAutofit/>
        </a:bodyPr>
        <a:lstStyle/>
        <a:p>
          <a:pPr lvl="0" algn="ctr" defTabSz="1244600">
            <a:lnSpc>
              <a:spcPct val="90000"/>
            </a:lnSpc>
            <a:spcBef>
              <a:spcPct val="0"/>
            </a:spcBef>
            <a:spcAft>
              <a:spcPct val="35000"/>
            </a:spcAft>
          </a:pPr>
          <a:r>
            <a:rPr lang="en-US" sz="2800" kern="1200">
              <a:effectLst>
                <a:outerShdw blurRad="38100" dist="38100" dir="2700000" algn="tl">
                  <a:srgbClr val="000000">
                    <a:alpha val="43137"/>
                  </a:srgbClr>
                </a:outerShdw>
              </a:effectLst>
            </a:rPr>
            <a:t>Leader</a:t>
          </a:r>
          <a:endParaRPr lang="en-US" sz="2800" kern="1200" dirty="0">
            <a:effectLst>
              <a:outerShdw blurRad="38100" dist="38100" dir="2700000" algn="tl">
                <a:srgbClr val="000000">
                  <a:alpha val="43137"/>
                </a:srgbClr>
              </a:outerShdw>
            </a:effectLst>
          </a:endParaRPr>
        </a:p>
      </dsp:txBody>
      <dsp:txXfrm>
        <a:off x="197089" y="1162973"/>
        <a:ext cx="2241970" cy="705170"/>
      </dsp:txXfrm>
    </dsp:sp>
    <dsp:sp modelId="{CC3CD1E8-B91C-4ED7-8C58-124FD19BB42F}">
      <dsp:nvSpPr>
        <dsp:cNvPr id="0" name=""/>
        <dsp:cNvSpPr/>
      </dsp:nvSpPr>
      <dsp:spPr>
        <a:xfrm>
          <a:off x="0" y="2512334"/>
          <a:ext cx="2717334" cy="176266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Influence/ Power tactic (e.g., use if rationality)</a:t>
          </a:r>
        </a:p>
      </dsp:txBody>
      <dsp:txXfrm>
        <a:off x="51627" y="2563961"/>
        <a:ext cx="2614080" cy="1659409"/>
      </dsp:txXfrm>
    </dsp:sp>
    <dsp:sp modelId="{1B718FE5-0ECA-447A-8DE3-562C75496EB8}">
      <dsp:nvSpPr>
        <dsp:cNvPr id="0" name=""/>
        <dsp:cNvSpPr/>
      </dsp:nvSpPr>
      <dsp:spPr>
        <a:xfrm rot="20898">
          <a:off x="2508914" y="1483060"/>
          <a:ext cx="1113053" cy="558185"/>
        </a:xfrm>
        <a:prstGeom prst="rightArrow">
          <a:avLst>
            <a:gd name="adj1" fmla="val 60000"/>
            <a:gd name="adj2" fmla="val 50000"/>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2508916" y="1594188"/>
        <a:ext cx="945598" cy="334911"/>
      </dsp:txXfrm>
    </dsp:sp>
    <dsp:sp modelId="{94BF5E0B-47A3-46D2-AADC-6FBA208A0515}">
      <dsp:nvSpPr>
        <dsp:cNvPr id="0" name=""/>
        <dsp:cNvSpPr/>
      </dsp:nvSpPr>
      <dsp:spPr>
        <a:xfrm>
          <a:off x="3705011" y="1184297"/>
          <a:ext cx="2241970" cy="1057756"/>
        </a:xfrm>
        <a:prstGeom prst="roundRect">
          <a:avLst>
            <a:gd name="adj" fmla="val 10000"/>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2"/>
        </a:lnRef>
        <a:fillRef idx="3">
          <a:schemeClr val="accent2"/>
        </a:fillRef>
        <a:effectRef idx="3">
          <a:schemeClr val="accent2"/>
        </a:effectRef>
        <a:fontRef idx="minor">
          <a:schemeClr val="lt1"/>
        </a:fontRef>
      </dsp:style>
      <dsp:txBody>
        <a:bodyPr spcFirstLastPara="0" vert="horz" wrap="square" lIns="199136" tIns="199136" rIns="199136" bIns="106680" numCol="1" spcCol="1270" anchor="t" anchorCtr="0">
          <a:noAutofit/>
        </a:bodyPr>
        <a:lstStyle/>
        <a:p>
          <a:pPr lvl="0" algn="ctr" defTabSz="1244600">
            <a:lnSpc>
              <a:spcPct val="90000"/>
            </a:lnSpc>
            <a:spcBef>
              <a:spcPct val="0"/>
            </a:spcBef>
            <a:spcAft>
              <a:spcPct val="35000"/>
            </a:spcAft>
          </a:pPr>
          <a:r>
            <a:rPr lang="en-US" sz="2800" kern="1200">
              <a:effectLst>
                <a:outerShdw blurRad="38100" dist="38100" dir="2700000" algn="tl">
                  <a:srgbClr val="000000">
                    <a:alpha val="43137"/>
                  </a:srgbClr>
                </a:outerShdw>
              </a:effectLst>
            </a:rPr>
            <a:t>Follower Compliance</a:t>
          </a:r>
          <a:endParaRPr lang="en-US" sz="2800" kern="1200" dirty="0">
            <a:effectLst>
              <a:outerShdw blurRad="38100" dist="38100" dir="2700000" algn="tl">
                <a:srgbClr val="000000">
                  <a:alpha val="43137"/>
                </a:srgbClr>
              </a:outerShdw>
            </a:effectLst>
          </a:endParaRPr>
        </a:p>
      </dsp:txBody>
      <dsp:txXfrm>
        <a:off x="3705011" y="1184297"/>
        <a:ext cx="2241970" cy="705170"/>
      </dsp:txXfrm>
    </dsp:sp>
    <dsp:sp modelId="{4F8059D0-6E4A-4705-939E-6D1FBBDF634A}">
      <dsp:nvSpPr>
        <dsp:cNvPr id="0" name=""/>
        <dsp:cNvSpPr/>
      </dsp:nvSpPr>
      <dsp:spPr>
        <a:xfrm>
          <a:off x="3427476" y="2532677"/>
          <a:ext cx="2797036" cy="1762663"/>
        </a:xfrm>
        <a:prstGeom prst="roundRect">
          <a:avLst>
            <a:gd name="adj" fmla="val 10000"/>
          </a:avLst>
        </a:prstGeom>
        <a:solidFill>
          <a:schemeClr val="lt1">
            <a:alpha val="90000"/>
            <a:hueOff val="0"/>
            <a:satOff val="0"/>
            <a:lumOff val="0"/>
            <a:alphaOff val="0"/>
          </a:schemeClr>
        </a:solidFill>
        <a:ln w="12700" cap="flat" cmpd="sng" algn="ctr">
          <a:solidFill>
            <a:schemeClr val="accent2">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err="1"/>
            <a:t>Alineation</a:t>
          </a:r>
          <a:r>
            <a:rPr lang="en-US" sz="1800" kern="1200" dirty="0"/>
            <a:t> &amp; Resistance</a:t>
          </a:r>
        </a:p>
        <a:p>
          <a:pPr marL="171450" lvl="1" indent="-171450" algn="l" defTabSz="800100">
            <a:lnSpc>
              <a:spcPct val="90000"/>
            </a:lnSpc>
            <a:spcBef>
              <a:spcPct val="0"/>
            </a:spcBef>
            <a:spcAft>
              <a:spcPct val="15000"/>
            </a:spcAft>
            <a:buChar char="••"/>
          </a:pPr>
          <a:r>
            <a:rPr lang="en-US" sz="1800" kern="1200" dirty="0"/>
            <a:t>Calculative compliance</a:t>
          </a:r>
        </a:p>
        <a:p>
          <a:pPr marL="171450" lvl="1" indent="-171450" algn="l" defTabSz="800100">
            <a:lnSpc>
              <a:spcPct val="90000"/>
            </a:lnSpc>
            <a:spcBef>
              <a:spcPct val="0"/>
            </a:spcBef>
            <a:spcAft>
              <a:spcPct val="15000"/>
            </a:spcAft>
            <a:buChar char="••"/>
          </a:pPr>
          <a:r>
            <a:rPr lang="en-US" sz="1800" kern="1200"/>
            <a:t>Identification</a:t>
          </a:r>
        </a:p>
        <a:p>
          <a:pPr marL="171450" lvl="1" indent="-171450" algn="l" defTabSz="800100">
            <a:lnSpc>
              <a:spcPct val="90000"/>
            </a:lnSpc>
            <a:spcBef>
              <a:spcPct val="0"/>
            </a:spcBef>
            <a:spcAft>
              <a:spcPct val="15000"/>
            </a:spcAft>
            <a:buChar char="••"/>
          </a:pPr>
          <a:r>
            <a:rPr lang="en-US" sz="1800" kern="1200" dirty="0"/>
            <a:t>Internalization – Commitment</a:t>
          </a:r>
        </a:p>
      </dsp:txBody>
      <dsp:txXfrm>
        <a:off x="3479103" y="2584304"/>
        <a:ext cx="2693782" cy="1659409"/>
      </dsp:txXfrm>
    </dsp:sp>
    <dsp:sp modelId="{D54D1FFA-81F6-4433-8034-4B9E02F77643}">
      <dsp:nvSpPr>
        <dsp:cNvPr id="0" name=""/>
        <dsp:cNvSpPr/>
      </dsp:nvSpPr>
      <dsp:spPr>
        <a:xfrm>
          <a:off x="6027814" y="1538524"/>
          <a:ext cx="979852" cy="558185"/>
        </a:xfrm>
        <a:prstGeom prst="rightArrow">
          <a:avLst>
            <a:gd name="adj1" fmla="val 60000"/>
            <a:gd name="adj2" fmla="val 50000"/>
          </a:avLst>
        </a:prstGeom>
        <a:solidFill>
          <a:schemeClr val="accent2">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6027814" y="1650161"/>
        <a:ext cx="812397" cy="334911"/>
      </dsp:txXfrm>
    </dsp:sp>
    <dsp:sp modelId="{D6232F88-F862-4954-BD0E-A1377EA83474}">
      <dsp:nvSpPr>
        <dsp:cNvPr id="0" name=""/>
        <dsp:cNvSpPr/>
      </dsp:nvSpPr>
      <dsp:spPr>
        <a:xfrm>
          <a:off x="7061455" y="1184297"/>
          <a:ext cx="2701551" cy="1057756"/>
        </a:xfrm>
        <a:prstGeom prst="roundRect">
          <a:avLst>
            <a:gd name="adj" fmla="val 10000"/>
          </a:avLst>
        </a:prstGeom>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6"/>
        </a:lnRef>
        <a:fillRef idx="3">
          <a:schemeClr val="accent6"/>
        </a:fillRef>
        <a:effectRef idx="3">
          <a:schemeClr val="accent6"/>
        </a:effectRef>
        <a:fontRef idx="minor">
          <a:schemeClr val="lt1"/>
        </a:fontRef>
      </dsp:style>
      <dsp:txBody>
        <a:bodyPr spcFirstLastPara="0" vert="horz" wrap="square" lIns="199136" tIns="199136" rIns="199136" bIns="106680" numCol="1" spcCol="1270" anchor="t" anchorCtr="0">
          <a:noAutofit/>
        </a:bodyPr>
        <a:lstStyle/>
        <a:p>
          <a:pPr lvl="0" algn="ctr" defTabSz="1244600">
            <a:lnSpc>
              <a:spcPct val="90000"/>
            </a:lnSpc>
            <a:spcBef>
              <a:spcPct val="0"/>
            </a:spcBef>
            <a:spcAft>
              <a:spcPct val="35000"/>
            </a:spcAft>
          </a:pPr>
          <a:r>
            <a:rPr lang="en-US" sz="2800" kern="1200">
              <a:effectLst>
                <a:outerShdw blurRad="38100" dist="38100" dir="2700000" algn="tl">
                  <a:srgbClr val="000000">
                    <a:alpha val="43137"/>
                  </a:srgbClr>
                </a:outerShdw>
              </a:effectLst>
            </a:rPr>
            <a:t>Group Effectiveness</a:t>
          </a:r>
        </a:p>
      </dsp:txBody>
      <dsp:txXfrm>
        <a:off x="7061455" y="1184297"/>
        <a:ext cx="2701551" cy="705170"/>
      </dsp:txXfrm>
    </dsp:sp>
    <dsp:sp modelId="{3125CC8A-9C97-4CAC-AA64-7D284ED4C688}">
      <dsp:nvSpPr>
        <dsp:cNvPr id="0" name=""/>
        <dsp:cNvSpPr/>
      </dsp:nvSpPr>
      <dsp:spPr>
        <a:xfrm>
          <a:off x="7070186" y="2563149"/>
          <a:ext cx="2781298" cy="1762663"/>
        </a:xfrm>
        <a:prstGeom prst="roundRect">
          <a:avLst>
            <a:gd name="adj" fmla="val 10000"/>
          </a:avLst>
        </a:prstGeom>
        <a:solidFill>
          <a:schemeClr val="lt1">
            <a:alpha val="90000"/>
            <a:hueOff val="0"/>
            <a:satOff val="0"/>
            <a:lumOff val="0"/>
            <a:alphaOff val="0"/>
          </a:schemeClr>
        </a:solidFill>
        <a:ln w="12700" cap="flat" cmpd="sng" algn="ctr">
          <a:solidFill>
            <a:schemeClr val="accent6">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Follower satisfaction</a:t>
          </a:r>
        </a:p>
        <a:p>
          <a:pPr marL="171450" lvl="1" indent="-171450" algn="l" defTabSz="800100">
            <a:lnSpc>
              <a:spcPct val="90000"/>
            </a:lnSpc>
            <a:spcBef>
              <a:spcPct val="0"/>
            </a:spcBef>
            <a:spcAft>
              <a:spcPct val="15000"/>
            </a:spcAft>
            <a:buChar char="••"/>
          </a:pPr>
          <a:r>
            <a:rPr lang="en-US" sz="1800" kern="1200" dirty="0"/>
            <a:t>Follower motivation</a:t>
          </a:r>
        </a:p>
        <a:p>
          <a:pPr marL="171450" lvl="1" indent="-171450" algn="l" defTabSz="800100">
            <a:lnSpc>
              <a:spcPct val="90000"/>
            </a:lnSpc>
            <a:spcBef>
              <a:spcPct val="0"/>
            </a:spcBef>
            <a:spcAft>
              <a:spcPct val="15000"/>
            </a:spcAft>
            <a:buChar char="••"/>
          </a:pPr>
          <a:r>
            <a:rPr lang="en-US" sz="1800" kern="1200" dirty="0"/>
            <a:t>Follower performance</a:t>
          </a:r>
        </a:p>
      </dsp:txBody>
      <dsp:txXfrm>
        <a:off x="7121813" y="2614776"/>
        <a:ext cx="2678044" cy="1659409"/>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9007431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38875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9584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Google Shape;304;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Lecturers should take activity points</a:t>
            </a:r>
            <a:endParaRPr/>
          </a:p>
        </p:txBody>
      </p:sp>
      <p:sp>
        <p:nvSpPr>
          <p:cNvPr id="305" name="Google Shape;305;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2295427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4208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9095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8764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2903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2370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8723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333333"/>
              </a:solidFill>
              <a:effectLst/>
              <a:latin typeface="Lucida Sans Unicode" panose="020B0602030504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B462DC5-8830-40C3-9FBE-6A6DF30D25B4}" type="slidenum">
              <a:rPr kumimoji="0" lang="en-US" altLang="en-US" sz="1200" b="1"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13</a:t>
            </a:fld>
            <a:endPar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703806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4187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B462DC5-8830-40C3-9FBE-6A6DF30D25B4}" type="slidenum">
              <a:rPr kumimoji="0" lang="en-US" altLang="en-US" sz="1200" b="1"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15</a:t>
            </a:fld>
            <a:endPar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3415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9249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F7BDE7-E1A7-43E6-AD96-06A13D4F26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E518E86B-4ABC-4589-BDE3-B2E8CB5645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1ED45E1-ED4C-42B5-8179-60F25743A0F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xmlns="" id="{8845A116-A57B-40A8-93C6-34EB925E1F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CB3DB312-7C8C-4C2D-BB6C-306E1AE87D7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59718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DA970C-6BAF-4996-8D82-EBDE8C97DD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AC81CD9B-9E93-43C0-97FD-D949F722FB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3F41268-2D63-4CA8-8B4F-A8978608D59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xmlns="" id="{2A4456E3-3F9C-427F-B6E6-75C0440332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7DB348B5-4C61-4264-B088-685545C7014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5461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0849910E-3CDE-408E-ADC0-A2049E463F2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BF9E263D-4852-4396-86B6-7E4F45891A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551E7F4-92FB-4EDF-9E2A-C4C6157479E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xmlns="" id="{D5A3F4AD-EF19-4D7E-BA2B-28B2727591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8245ADCA-9E8B-4570-A57E-76C2118B866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359627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rison" userDrawn="1">
  <p:cSld name="1_Comparison">
    <p:spTree>
      <p:nvGrpSpPr>
        <p:cNvPr id="1" name="Shape 44"/>
        <p:cNvGrpSpPr/>
        <p:nvPr/>
      </p:nvGrpSpPr>
      <p:grpSpPr>
        <a:xfrm>
          <a:off x="0" y="0"/>
          <a:ext cx="0" cy="0"/>
          <a:chOff x="0" y="0"/>
          <a:chExt cx="0" cy="0"/>
        </a:xfrm>
      </p:grpSpPr>
    </p:spTree>
    <p:extLst>
      <p:ext uri="{BB962C8B-B14F-4D97-AF65-F5344CB8AC3E}">
        <p14:creationId xmlns:p14="http://schemas.microsoft.com/office/powerpoint/2010/main" val="16031516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xmlns="" id="{73E5C153-3A07-4292-89DA-1549C0B9E3C2}"/>
              </a:ext>
            </a:extLst>
          </p:cNvPr>
          <p:cNvSpPr>
            <a:spLocks noGrp="1"/>
          </p:cNvSpPr>
          <p:nvPr>
            <p:ph type="dt" sz="half" idx="10"/>
          </p:nvPr>
        </p:nvSpPr>
        <p:spPr/>
        <p:txBody>
          <a:bodyPr/>
          <a:lstStyle>
            <a:lvl1pPr>
              <a:defRPr/>
            </a:lvl1pPr>
          </a:lstStyle>
          <a:p>
            <a:pPr>
              <a:defRPr/>
            </a:pPr>
            <a:fld id="{BA739987-A53D-48B1-9158-81F54ABC5527}" type="datetime1">
              <a:rPr lang="en-US"/>
              <a:pPr>
                <a:defRPr/>
              </a:pPr>
              <a:t>7/8/2023</a:t>
            </a:fld>
            <a:endParaRPr lang="en-US" dirty="0"/>
          </a:p>
        </p:txBody>
      </p:sp>
      <p:sp>
        <p:nvSpPr>
          <p:cNvPr id="5" name="Slide Number Placeholder 5">
            <a:extLst>
              <a:ext uri="{FF2B5EF4-FFF2-40B4-BE49-F238E27FC236}">
                <a16:creationId xmlns:a16="http://schemas.microsoft.com/office/drawing/2014/main" xmlns="" id="{D67B202B-3459-4D9C-B169-C2BADBC3ACEA}"/>
              </a:ext>
            </a:extLst>
          </p:cNvPr>
          <p:cNvSpPr>
            <a:spLocks noGrp="1"/>
          </p:cNvSpPr>
          <p:nvPr>
            <p:ph type="sldNum" sz="quarter" idx="11"/>
          </p:nvPr>
        </p:nvSpPr>
        <p:spPr/>
        <p:txBody>
          <a:bodyPr/>
          <a:lstStyle>
            <a:lvl1pPr>
              <a:defRPr/>
            </a:lvl1pPr>
          </a:lstStyle>
          <a:p>
            <a:fld id="{F3C70265-0561-4746-82C2-CFAB5EC7A493}" type="slidenum">
              <a:rPr lang="en-US" altLang="en-US"/>
              <a:pPr/>
              <a:t>‹#›</a:t>
            </a:fld>
            <a:endParaRPr lang="en-US" altLang="en-US"/>
          </a:p>
        </p:txBody>
      </p:sp>
      <p:sp>
        <p:nvSpPr>
          <p:cNvPr id="6" name="Footer Placeholder 3">
            <a:extLst>
              <a:ext uri="{FF2B5EF4-FFF2-40B4-BE49-F238E27FC236}">
                <a16:creationId xmlns:a16="http://schemas.microsoft.com/office/drawing/2014/main" xmlns="" id="{1A161453-35CE-4AF5-BB2D-3A4779CBA39C}"/>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96852159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B9C203F9-7F03-4C67-8E15-3608300571B6}"/>
              </a:ext>
            </a:extLst>
          </p:cNvPr>
          <p:cNvSpPr>
            <a:spLocks noGrp="1"/>
          </p:cNvSpPr>
          <p:nvPr>
            <p:ph type="dt" sz="half" idx="10"/>
          </p:nvPr>
        </p:nvSpPr>
        <p:spPr/>
        <p:txBody>
          <a:bodyPr/>
          <a:lstStyle>
            <a:lvl1pPr>
              <a:defRPr/>
            </a:lvl1pPr>
          </a:lstStyle>
          <a:p>
            <a:pPr>
              <a:defRPr/>
            </a:pPr>
            <a:fld id="{1546CF6B-2368-40B3-9508-57A0C4FDE3FF}" type="datetime1">
              <a:rPr lang="en-US"/>
              <a:pPr>
                <a:defRPr/>
              </a:pPr>
              <a:t>7/8/2023</a:t>
            </a:fld>
            <a:endParaRPr lang="en-US" dirty="0"/>
          </a:p>
        </p:txBody>
      </p:sp>
      <p:sp>
        <p:nvSpPr>
          <p:cNvPr id="5" name="Slide Number Placeholder 5">
            <a:extLst>
              <a:ext uri="{FF2B5EF4-FFF2-40B4-BE49-F238E27FC236}">
                <a16:creationId xmlns:a16="http://schemas.microsoft.com/office/drawing/2014/main" xmlns="" id="{BFA1B651-D72E-44F6-A127-FEC452C28670}"/>
              </a:ext>
            </a:extLst>
          </p:cNvPr>
          <p:cNvSpPr>
            <a:spLocks noGrp="1"/>
          </p:cNvSpPr>
          <p:nvPr>
            <p:ph type="sldNum" sz="quarter" idx="11"/>
          </p:nvPr>
        </p:nvSpPr>
        <p:spPr/>
        <p:txBody>
          <a:bodyPr/>
          <a:lstStyle>
            <a:lvl1pPr>
              <a:defRPr/>
            </a:lvl1pPr>
          </a:lstStyle>
          <a:p>
            <a:fld id="{251C0311-2AB1-448A-913A-65D45EE258E9}" type="slidenum">
              <a:rPr lang="en-US" altLang="en-US"/>
              <a:pPr/>
              <a:t>‹#›</a:t>
            </a:fld>
            <a:endParaRPr lang="en-US" altLang="en-US"/>
          </a:p>
        </p:txBody>
      </p:sp>
      <p:sp>
        <p:nvSpPr>
          <p:cNvPr id="6" name="Footer Placeholder 3">
            <a:extLst>
              <a:ext uri="{FF2B5EF4-FFF2-40B4-BE49-F238E27FC236}">
                <a16:creationId xmlns:a16="http://schemas.microsoft.com/office/drawing/2014/main" xmlns="" id="{A6F8ADFA-366D-49D7-9B9D-57FD1A53CEA4}"/>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527284323"/>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FA9255DD-259B-4A87-9DE6-7EC1D86DA9B2}"/>
              </a:ext>
            </a:extLst>
          </p:cNvPr>
          <p:cNvSpPr>
            <a:spLocks noGrp="1"/>
          </p:cNvSpPr>
          <p:nvPr>
            <p:ph type="dt" sz="half" idx="10"/>
          </p:nvPr>
        </p:nvSpPr>
        <p:spPr/>
        <p:txBody>
          <a:bodyPr/>
          <a:lstStyle>
            <a:lvl1pPr>
              <a:defRPr/>
            </a:lvl1pPr>
          </a:lstStyle>
          <a:p>
            <a:pPr>
              <a:defRPr/>
            </a:pPr>
            <a:fld id="{DABE7270-5ABF-4F2D-9D2B-9E26EA73904E}" type="datetime1">
              <a:rPr lang="en-US"/>
              <a:pPr>
                <a:defRPr/>
              </a:pPr>
              <a:t>7/8/2023</a:t>
            </a:fld>
            <a:endParaRPr lang="en-US" dirty="0"/>
          </a:p>
        </p:txBody>
      </p:sp>
      <p:sp>
        <p:nvSpPr>
          <p:cNvPr id="5" name="Slide Number Placeholder 5">
            <a:extLst>
              <a:ext uri="{FF2B5EF4-FFF2-40B4-BE49-F238E27FC236}">
                <a16:creationId xmlns:a16="http://schemas.microsoft.com/office/drawing/2014/main" xmlns="" id="{398A7A66-0BA6-4987-BD84-D95A3FF3F604}"/>
              </a:ext>
            </a:extLst>
          </p:cNvPr>
          <p:cNvSpPr>
            <a:spLocks noGrp="1"/>
          </p:cNvSpPr>
          <p:nvPr>
            <p:ph type="sldNum" sz="quarter" idx="11"/>
          </p:nvPr>
        </p:nvSpPr>
        <p:spPr/>
        <p:txBody>
          <a:bodyPr/>
          <a:lstStyle>
            <a:lvl1pPr>
              <a:defRPr/>
            </a:lvl1pPr>
          </a:lstStyle>
          <a:p>
            <a:fld id="{A93342B0-28BC-4B7B-B10A-9CAD0AE70F3E}" type="slidenum">
              <a:rPr lang="en-US" altLang="en-US"/>
              <a:pPr/>
              <a:t>‹#›</a:t>
            </a:fld>
            <a:endParaRPr lang="en-US" altLang="en-US"/>
          </a:p>
        </p:txBody>
      </p:sp>
      <p:sp>
        <p:nvSpPr>
          <p:cNvPr id="6" name="Footer Placeholder 3">
            <a:extLst>
              <a:ext uri="{FF2B5EF4-FFF2-40B4-BE49-F238E27FC236}">
                <a16:creationId xmlns:a16="http://schemas.microsoft.com/office/drawing/2014/main" xmlns="" id="{633EAE75-1880-457E-966B-E61966BD2B29}"/>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113081529"/>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xmlns="" id="{9E82865F-6715-42F1-90AE-9AFE89766D6C}"/>
              </a:ext>
            </a:extLst>
          </p:cNvPr>
          <p:cNvSpPr>
            <a:spLocks noGrp="1"/>
          </p:cNvSpPr>
          <p:nvPr>
            <p:ph type="dt" sz="half" idx="10"/>
          </p:nvPr>
        </p:nvSpPr>
        <p:spPr/>
        <p:txBody>
          <a:bodyPr/>
          <a:lstStyle>
            <a:lvl1pPr>
              <a:defRPr/>
            </a:lvl1pPr>
          </a:lstStyle>
          <a:p>
            <a:pPr>
              <a:defRPr/>
            </a:pPr>
            <a:fld id="{E357D42E-E06B-45EB-A606-2228C5DB2A53}" type="datetime1">
              <a:rPr lang="en-US"/>
              <a:pPr>
                <a:defRPr/>
              </a:pPr>
              <a:t>7/8/2023</a:t>
            </a:fld>
            <a:endParaRPr lang="en-US" dirty="0"/>
          </a:p>
        </p:txBody>
      </p:sp>
      <p:sp>
        <p:nvSpPr>
          <p:cNvPr id="6" name="Slide Number Placeholder 5">
            <a:extLst>
              <a:ext uri="{FF2B5EF4-FFF2-40B4-BE49-F238E27FC236}">
                <a16:creationId xmlns:a16="http://schemas.microsoft.com/office/drawing/2014/main" xmlns="" id="{459BCE42-55A3-4E8B-BC19-C5CF4C49342D}"/>
              </a:ext>
            </a:extLst>
          </p:cNvPr>
          <p:cNvSpPr>
            <a:spLocks noGrp="1"/>
          </p:cNvSpPr>
          <p:nvPr>
            <p:ph type="sldNum" sz="quarter" idx="11"/>
          </p:nvPr>
        </p:nvSpPr>
        <p:spPr/>
        <p:txBody>
          <a:bodyPr/>
          <a:lstStyle>
            <a:lvl1pPr>
              <a:defRPr/>
            </a:lvl1pPr>
          </a:lstStyle>
          <a:p>
            <a:fld id="{818D851D-66C0-45BF-B3E7-3CA437864D45}" type="slidenum">
              <a:rPr lang="en-US" altLang="en-US"/>
              <a:pPr/>
              <a:t>‹#›</a:t>
            </a:fld>
            <a:endParaRPr lang="en-US" altLang="en-US"/>
          </a:p>
        </p:txBody>
      </p:sp>
      <p:sp>
        <p:nvSpPr>
          <p:cNvPr id="7" name="Footer Placeholder 3">
            <a:extLst>
              <a:ext uri="{FF2B5EF4-FFF2-40B4-BE49-F238E27FC236}">
                <a16:creationId xmlns:a16="http://schemas.microsoft.com/office/drawing/2014/main" xmlns="" id="{222A8156-3D72-4226-A223-0A887846BE6E}"/>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3547127741"/>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xmlns="" id="{8446D5A2-7B45-42C0-831E-BE4D5DA6CBAD}"/>
              </a:ext>
            </a:extLst>
          </p:cNvPr>
          <p:cNvSpPr>
            <a:spLocks noGrp="1"/>
          </p:cNvSpPr>
          <p:nvPr>
            <p:ph type="dt" sz="half" idx="10"/>
          </p:nvPr>
        </p:nvSpPr>
        <p:spPr/>
        <p:txBody>
          <a:bodyPr/>
          <a:lstStyle>
            <a:lvl1pPr>
              <a:defRPr/>
            </a:lvl1pPr>
          </a:lstStyle>
          <a:p>
            <a:pPr>
              <a:defRPr/>
            </a:pPr>
            <a:fld id="{2A373D1D-8CA0-4BFA-825A-8B96F6AD86EA}" type="datetime1">
              <a:rPr lang="en-US"/>
              <a:pPr>
                <a:defRPr/>
              </a:pPr>
              <a:t>7/8/2023</a:t>
            </a:fld>
            <a:endParaRPr lang="en-US" dirty="0"/>
          </a:p>
        </p:txBody>
      </p:sp>
      <p:sp>
        <p:nvSpPr>
          <p:cNvPr id="8" name="Slide Number Placeholder 5">
            <a:extLst>
              <a:ext uri="{FF2B5EF4-FFF2-40B4-BE49-F238E27FC236}">
                <a16:creationId xmlns:a16="http://schemas.microsoft.com/office/drawing/2014/main" xmlns="" id="{01FD5C8E-D4D4-4739-996F-48D520E6C7CD}"/>
              </a:ext>
            </a:extLst>
          </p:cNvPr>
          <p:cNvSpPr>
            <a:spLocks noGrp="1"/>
          </p:cNvSpPr>
          <p:nvPr>
            <p:ph type="sldNum" sz="quarter" idx="11"/>
          </p:nvPr>
        </p:nvSpPr>
        <p:spPr/>
        <p:txBody>
          <a:bodyPr/>
          <a:lstStyle>
            <a:lvl1pPr>
              <a:defRPr/>
            </a:lvl1pPr>
          </a:lstStyle>
          <a:p>
            <a:fld id="{A9C1A0E2-1239-4960-BE35-F035C305236E}" type="slidenum">
              <a:rPr lang="en-US" altLang="en-US"/>
              <a:pPr/>
              <a:t>‹#›</a:t>
            </a:fld>
            <a:endParaRPr lang="en-US" altLang="en-US"/>
          </a:p>
        </p:txBody>
      </p:sp>
      <p:sp>
        <p:nvSpPr>
          <p:cNvPr id="9" name="Footer Placeholder 3">
            <a:extLst>
              <a:ext uri="{FF2B5EF4-FFF2-40B4-BE49-F238E27FC236}">
                <a16:creationId xmlns:a16="http://schemas.microsoft.com/office/drawing/2014/main" xmlns="" id="{E72A0D85-83BD-4A8B-A965-059DF52F9421}"/>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421339618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xmlns="" id="{D993FC2B-1476-431F-9661-E3309D076277}"/>
              </a:ext>
            </a:extLst>
          </p:cNvPr>
          <p:cNvSpPr>
            <a:spLocks noGrp="1"/>
          </p:cNvSpPr>
          <p:nvPr>
            <p:ph type="dt" sz="half" idx="10"/>
          </p:nvPr>
        </p:nvSpPr>
        <p:spPr/>
        <p:txBody>
          <a:bodyPr/>
          <a:lstStyle>
            <a:lvl1pPr>
              <a:defRPr/>
            </a:lvl1pPr>
          </a:lstStyle>
          <a:p>
            <a:pPr>
              <a:defRPr/>
            </a:pPr>
            <a:fld id="{47B3985C-03EA-43DA-898A-110A1C5F2FA2}" type="datetime1">
              <a:rPr lang="en-US"/>
              <a:pPr>
                <a:defRPr/>
              </a:pPr>
              <a:t>7/8/2023</a:t>
            </a:fld>
            <a:endParaRPr lang="en-US" dirty="0"/>
          </a:p>
        </p:txBody>
      </p:sp>
      <p:sp>
        <p:nvSpPr>
          <p:cNvPr id="4" name="Slide Number Placeholder 5">
            <a:extLst>
              <a:ext uri="{FF2B5EF4-FFF2-40B4-BE49-F238E27FC236}">
                <a16:creationId xmlns:a16="http://schemas.microsoft.com/office/drawing/2014/main" xmlns="" id="{0684A7CE-6F03-4858-820C-B948EA8E95CB}"/>
              </a:ext>
            </a:extLst>
          </p:cNvPr>
          <p:cNvSpPr>
            <a:spLocks noGrp="1"/>
          </p:cNvSpPr>
          <p:nvPr>
            <p:ph type="sldNum" sz="quarter" idx="11"/>
          </p:nvPr>
        </p:nvSpPr>
        <p:spPr/>
        <p:txBody>
          <a:bodyPr/>
          <a:lstStyle>
            <a:lvl1pPr>
              <a:defRPr/>
            </a:lvl1pPr>
          </a:lstStyle>
          <a:p>
            <a:fld id="{7EDD24D9-32DE-41B5-8704-826DF0074380}" type="slidenum">
              <a:rPr lang="en-US" altLang="en-US"/>
              <a:pPr/>
              <a:t>‹#›</a:t>
            </a:fld>
            <a:endParaRPr lang="en-US" altLang="en-US"/>
          </a:p>
        </p:txBody>
      </p:sp>
      <p:sp>
        <p:nvSpPr>
          <p:cNvPr id="5" name="Footer Placeholder 3">
            <a:extLst>
              <a:ext uri="{FF2B5EF4-FFF2-40B4-BE49-F238E27FC236}">
                <a16:creationId xmlns:a16="http://schemas.microsoft.com/office/drawing/2014/main" xmlns="" id="{01C60816-A59A-4351-8212-EAB6E0D4D6A0}"/>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3545015452"/>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xmlns="" id="{E7DA6533-2D5C-4B18-BD8C-E5BA61B3A3D5}"/>
              </a:ext>
            </a:extLst>
          </p:cNvPr>
          <p:cNvSpPr>
            <a:spLocks noGrp="1"/>
          </p:cNvSpPr>
          <p:nvPr>
            <p:ph type="dt" sz="half" idx="10"/>
          </p:nvPr>
        </p:nvSpPr>
        <p:spPr/>
        <p:txBody>
          <a:bodyPr/>
          <a:lstStyle>
            <a:lvl1pPr>
              <a:defRPr/>
            </a:lvl1pPr>
          </a:lstStyle>
          <a:p>
            <a:pPr>
              <a:defRPr/>
            </a:pPr>
            <a:fld id="{16DB081D-D819-4EFD-91F7-E7A71612B0E9}" type="datetime1">
              <a:rPr lang="en-US"/>
              <a:pPr>
                <a:defRPr/>
              </a:pPr>
              <a:t>7/8/2023</a:t>
            </a:fld>
            <a:endParaRPr lang="en-US" dirty="0"/>
          </a:p>
        </p:txBody>
      </p:sp>
      <p:sp>
        <p:nvSpPr>
          <p:cNvPr id="3" name="Slide Number Placeholder 5">
            <a:extLst>
              <a:ext uri="{FF2B5EF4-FFF2-40B4-BE49-F238E27FC236}">
                <a16:creationId xmlns:a16="http://schemas.microsoft.com/office/drawing/2014/main" xmlns="" id="{0ED058FE-16F9-45D7-8357-222D8D818A92}"/>
              </a:ext>
            </a:extLst>
          </p:cNvPr>
          <p:cNvSpPr>
            <a:spLocks noGrp="1"/>
          </p:cNvSpPr>
          <p:nvPr>
            <p:ph type="sldNum" sz="quarter" idx="11"/>
          </p:nvPr>
        </p:nvSpPr>
        <p:spPr/>
        <p:txBody>
          <a:bodyPr/>
          <a:lstStyle>
            <a:lvl1pPr>
              <a:defRPr/>
            </a:lvl1pPr>
          </a:lstStyle>
          <a:p>
            <a:fld id="{B5227B0B-E792-4D13-AF94-310D94250F8D}" type="slidenum">
              <a:rPr lang="en-US" altLang="en-US"/>
              <a:pPr/>
              <a:t>‹#›</a:t>
            </a:fld>
            <a:endParaRPr lang="en-US" altLang="en-US"/>
          </a:p>
        </p:txBody>
      </p:sp>
      <p:sp>
        <p:nvSpPr>
          <p:cNvPr id="4" name="Footer Placeholder 3">
            <a:extLst>
              <a:ext uri="{FF2B5EF4-FFF2-40B4-BE49-F238E27FC236}">
                <a16:creationId xmlns:a16="http://schemas.microsoft.com/office/drawing/2014/main" xmlns="" id="{6B8B175A-EB00-4623-BC0B-65EA6CD161A8}"/>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229836336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7B6E28-582A-428E-8D9E-98B5554CD2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F4EC22C1-5F26-4CAD-BF47-637B005141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F2AE761-E50A-4833-9A78-D9B819E9A39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xmlns="" id="{8BCFE877-25C6-4A14-9CE6-EB131F12C0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387A789-AC6F-4AB1-8B2D-5B9D0C24C78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543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xmlns="" id="{CB406230-68DD-48E5-9400-2D2523357A1F}"/>
              </a:ext>
            </a:extLst>
          </p:cNvPr>
          <p:cNvSpPr>
            <a:spLocks noGrp="1"/>
          </p:cNvSpPr>
          <p:nvPr>
            <p:ph type="dt" sz="half" idx="10"/>
          </p:nvPr>
        </p:nvSpPr>
        <p:spPr/>
        <p:txBody>
          <a:bodyPr/>
          <a:lstStyle>
            <a:lvl1pPr>
              <a:defRPr/>
            </a:lvl1pPr>
          </a:lstStyle>
          <a:p>
            <a:pPr>
              <a:defRPr/>
            </a:pPr>
            <a:fld id="{B9564D48-DF20-44A2-9175-441A0F55C16D}" type="datetime1">
              <a:rPr lang="en-US"/>
              <a:pPr>
                <a:defRPr/>
              </a:pPr>
              <a:t>7/8/2023</a:t>
            </a:fld>
            <a:endParaRPr lang="en-US" dirty="0"/>
          </a:p>
        </p:txBody>
      </p:sp>
      <p:sp>
        <p:nvSpPr>
          <p:cNvPr id="6" name="Slide Number Placeholder 5">
            <a:extLst>
              <a:ext uri="{FF2B5EF4-FFF2-40B4-BE49-F238E27FC236}">
                <a16:creationId xmlns:a16="http://schemas.microsoft.com/office/drawing/2014/main" xmlns="" id="{AEEB7C22-AC0D-470B-966D-0B0716C4AC2E}"/>
              </a:ext>
            </a:extLst>
          </p:cNvPr>
          <p:cNvSpPr>
            <a:spLocks noGrp="1"/>
          </p:cNvSpPr>
          <p:nvPr>
            <p:ph type="sldNum" sz="quarter" idx="11"/>
          </p:nvPr>
        </p:nvSpPr>
        <p:spPr/>
        <p:txBody>
          <a:bodyPr/>
          <a:lstStyle>
            <a:lvl1pPr>
              <a:defRPr/>
            </a:lvl1pPr>
          </a:lstStyle>
          <a:p>
            <a:fld id="{301FF7CE-16C1-4DC1-8705-82C78D2A2E23}" type="slidenum">
              <a:rPr lang="en-US" altLang="en-US"/>
              <a:pPr/>
              <a:t>‹#›</a:t>
            </a:fld>
            <a:endParaRPr lang="en-US" altLang="en-US"/>
          </a:p>
        </p:txBody>
      </p:sp>
      <p:sp>
        <p:nvSpPr>
          <p:cNvPr id="7" name="Footer Placeholder 3">
            <a:extLst>
              <a:ext uri="{FF2B5EF4-FFF2-40B4-BE49-F238E27FC236}">
                <a16:creationId xmlns:a16="http://schemas.microsoft.com/office/drawing/2014/main" xmlns="" id="{EB30F3B7-CCD7-4CC7-ABB9-09A4E2AB70DD}"/>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1891035835"/>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xmlns="" id="{CF64AFAF-DD75-424F-9F7C-6C54D93BE390}"/>
              </a:ext>
            </a:extLst>
          </p:cNvPr>
          <p:cNvSpPr>
            <a:spLocks noGrp="1"/>
          </p:cNvSpPr>
          <p:nvPr>
            <p:ph type="dt" sz="half" idx="10"/>
          </p:nvPr>
        </p:nvSpPr>
        <p:spPr/>
        <p:txBody>
          <a:bodyPr/>
          <a:lstStyle>
            <a:lvl1pPr>
              <a:defRPr/>
            </a:lvl1pPr>
          </a:lstStyle>
          <a:p>
            <a:pPr>
              <a:defRPr/>
            </a:pPr>
            <a:fld id="{3737251E-5E36-4427-B438-AB0FF9135DCA}" type="datetime1">
              <a:rPr lang="en-US"/>
              <a:pPr>
                <a:defRPr/>
              </a:pPr>
              <a:t>7/8/2023</a:t>
            </a:fld>
            <a:endParaRPr lang="en-US" dirty="0"/>
          </a:p>
        </p:txBody>
      </p:sp>
      <p:sp>
        <p:nvSpPr>
          <p:cNvPr id="6" name="Slide Number Placeholder 5">
            <a:extLst>
              <a:ext uri="{FF2B5EF4-FFF2-40B4-BE49-F238E27FC236}">
                <a16:creationId xmlns:a16="http://schemas.microsoft.com/office/drawing/2014/main" xmlns="" id="{BC9CA279-56EA-4852-9B38-7CB491483EAB}"/>
              </a:ext>
            </a:extLst>
          </p:cNvPr>
          <p:cNvSpPr>
            <a:spLocks noGrp="1"/>
          </p:cNvSpPr>
          <p:nvPr>
            <p:ph type="sldNum" sz="quarter" idx="11"/>
          </p:nvPr>
        </p:nvSpPr>
        <p:spPr/>
        <p:txBody>
          <a:bodyPr/>
          <a:lstStyle>
            <a:lvl1pPr>
              <a:defRPr/>
            </a:lvl1pPr>
          </a:lstStyle>
          <a:p>
            <a:fld id="{4BCA4170-9511-461E-8C3F-A6A98B66CBB7}" type="slidenum">
              <a:rPr lang="en-US" altLang="en-US"/>
              <a:pPr/>
              <a:t>‹#›</a:t>
            </a:fld>
            <a:endParaRPr lang="en-US" altLang="en-US"/>
          </a:p>
        </p:txBody>
      </p:sp>
      <p:sp>
        <p:nvSpPr>
          <p:cNvPr id="7" name="Footer Placeholder 3">
            <a:extLst>
              <a:ext uri="{FF2B5EF4-FFF2-40B4-BE49-F238E27FC236}">
                <a16:creationId xmlns:a16="http://schemas.microsoft.com/office/drawing/2014/main" xmlns="" id="{ED2BCA56-1540-4FEC-ADC9-93E41606162B}"/>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3623943132"/>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08D58AEA-EE62-4C29-85EC-01A02ECAAF17}"/>
              </a:ext>
            </a:extLst>
          </p:cNvPr>
          <p:cNvSpPr>
            <a:spLocks noGrp="1"/>
          </p:cNvSpPr>
          <p:nvPr>
            <p:ph type="dt" sz="half" idx="10"/>
          </p:nvPr>
        </p:nvSpPr>
        <p:spPr/>
        <p:txBody>
          <a:bodyPr/>
          <a:lstStyle>
            <a:lvl1pPr>
              <a:defRPr/>
            </a:lvl1pPr>
          </a:lstStyle>
          <a:p>
            <a:pPr>
              <a:defRPr/>
            </a:pPr>
            <a:fld id="{B95423AE-7DBA-49D5-AC9B-29EDC4AFB185}" type="datetime1">
              <a:rPr lang="en-US"/>
              <a:pPr>
                <a:defRPr/>
              </a:pPr>
              <a:t>7/8/2023</a:t>
            </a:fld>
            <a:endParaRPr lang="en-US" dirty="0"/>
          </a:p>
        </p:txBody>
      </p:sp>
      <p:sp>
        <p:nvSpPr>
          <p:cNvPr id="5" name="Slide Number Placeholder 5">
            <a:extLst>
              <a:ext uri="{FF2B5EF4-FFF2-40B4-BE49-F238E27FC236}">
                <a16:creationId xmlns:a16="http://schemas.microsoft.com/office/drawing/2014/main" xmlns="" id="{F64CD9B3-07BB-4553-825F-C4C83D1C58C0}"/>
              </a:ext>
            </a:extLst>
          </p:cNvPr>
          <p:cNvSpPr>
            <a:spLocks noGrp="1"/>
          </p:cNvSpPr>
          <p:nvPr>
            <p:ph type="sldNum" sz="quarter" idx="11"/>
          </p:nvPr>
        </p:nvSpPr>
        <p:spPr/>
        <p:txBody>
          <a:bodyPr/>
          <a:lstStyle>
            <a:lvl1pPr>
              <a:defRPr/>
            </a:lvl1pPr>
          </a:lstStyle>
          <a:p>
            <a:fld id="{042FB52E-06E4-474D-AC82-72805E27165F}" type="slidenum">
              <a:rPr lang="en-US" altLang="en-US"/>
              <a:pPr/>
              <a:t>‹#›</a:t>
            </a:fld>
            <a:endParaRPr lang="en-US" altLang="en-US"/>
          </a:p>
        </p:txBody>
      </p:sp>
      <p:sp>
        <p:nvSpPr>
          <p:cNvPr id="6" name="Footer Placeholder 3">
            <a:extLst>
              <a:ext uri="{FF2B5EF4-FFF2-40B4-BE49-F238E27FC236}">
                <a16:creationId xmlns:a16="http://schemas.microsoft.com/office/drawing/2014/main" xmlns="" id="{DDC445AA-90BB-4847-9E01-284369D5563B}"/>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3085931177"/>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9928CB9-177F-4E4E-B649-71D8831C4DB7}"/>
              </a:ext>
            </a:extLst>
          </p:cNvPr>
          <p:cNvSpPr>
            <a:spLocks noGrp="1"/>
          </p:cNvSpPr>
          <p:nvPr>
            <p:ph type="dt" sz="half" idx="10"/>
          </p:nvPr>
        </p:nvSpPr>
        <p:spPr/>
        <p:txBody>
          <a:bodyPr/>
          <a:lstStyle>
            <a:lvl1pPr>
              <a:defRPr/>
            </a:lvl1pPr>
          </a:lstStyle>
          <a:p>
            <a:pPr>
              <a:defRPr/>
            </a:pPr>
            <a:fld id="{FB83FF09-9AF0-48D7-84F1-5B3B7E63B8A6}" type="datetime1">
              <a:rPr lang="en-US"/>
              <a:pPr>
                <a:defRPr/>
              </a:pPr>
              <a:t>7/8/2023</a:t>
            </a:fld>
            <a:endParaRPr lang="en-US" dirty="0"/>
          </a:p>
        </p:txBody>
      </p:sp>
      <p:sp>
        <p:nvSpPr>
          <p:cNvPr id="5" name="Slide Number Placeholder 5">
            <a:extLst>
              <a:ext uri="{FF2B5EF4-FFF2-40B4-BE49-F238E27FC236}">
                <a16:creationId xmlns:a16="http://schemas.microsoft.com/office/drawing/2014/main" xmlns="" id="{8C01A04F-6748-4514-983D-FD81E370814D}"/>
              </a:ext>
            </a:extLst>
          </p:cNvPr>
          <p:cNvSpPr>
            <a:spLocks noGrp="1"/>
          </p:cNvSpPr>
          <p:nvPr>
            <p:ph type="sldNum" sz="quarter" idx="11"/>
          </p:nvPr>
        </p:nvSpPr>
        <p:spPr/>
        <p:txBody>
          <a:bodyPr/>
          <a:lstStyle>
            <a:lvl1pPr>
              <a:defRPr/>
            </a:lvl1pPr>
          </a:lstStyle>
          <a:p>
            <a:fld id="{B46CF754-208C-42FA-A7F7-B3E0D355AAAE}" type="slidenum">
              <a:rPr lang="en-US" altLang="en-US"/>
              <a:pPr/>
              <a:t>‹#›</a:t>
            </a:fld>
            <a:endParaRPr lang="en-US" altLang="en-US"/>
          </a:p>
        </p:txBody>
      </p:sp>
      <p:sp>
        <p:nvSpPr>
          <p:cNvPr id="6" name="Footer Placeholder 3">
            <a:extLst>
              <a:ext uri="{FF2B5EF4-FFF2-40B4-BE49-F238E27FC236}">
                <a16:creationId xmlns:a16="http://schemas.microsoft.com/office/drawing/2014/main" xmlns="" id="{6FA9907C-105F-4CC5-BBFC-6193CB7C86B0}"/>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276108278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8D6397-F30D-40EB-8D40-BE78392883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2B053E4E-5D17-42C8-ACB7-DE0C510013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7AF51B62-F894-47F4-908A-C3528924D3C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xmlns="" id="{4447D270-BEB7-4943-B08A-F0FFE439F6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86A1F0BA-F7E3-47D7-A76C-219895AC0B7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91416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0152E2-F7C8-4DE5-A1E6-D425A05419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192FF22-8E90-4D6D-BAB4-A87E7DBB056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11E78A12-51E5-454F-8641-5AC8A961A0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95FB3079-8284-4E83-ACE7-7107A4538EF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xmlns="" id="{291135F4-51A6-49CB-9D2D-25E960606D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5DD57082-8E01-404F-9DBC-95B440EB852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83853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01B0D1-2F7C-4678-A72F-94154E72A5A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2685440-E1F8-4791-827C-043D1F7996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B3F9BDD9-1444-41ED-A10F-980175AC6A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6D9BD767-62FC-42C8-B040-D1F29ED94E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B64D73FE-7E3B-4CF7-B32B-1CF92A96B6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A48F334A-12B3-40A3-A709-308850E2F392}"/>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xmlns="" id="{D6538909-FB90-43BB-BD8B-20FEEE519F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50311A0F-7549-4E1A-8780-A038C6DCA78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67134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E29DF4-1DE4-441A-81A0-8D6F208763C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200A39D8-117F-4D77-B1C5-504435292B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xmlns="" id="{48AD9399-8723-4E55-A1C8-77592C05EEF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CFF23837-DB64-47BE-872B-81D10D1C373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96713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9A9CB0A1-F151-416A-B881-555AA5A5227A}"/>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xmlns="" id="{D8A7D9BA-3EFE-4A97-8525-D16BF7D28BE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DA8D1627-935E-4191-BAAC-869B437D1D6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135767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D4186E9-EEA9-4448-8ECF-6B75E984D7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3DCBE0A-7457-4F31-8D13-1FF447E03D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5AC8FA15-6590-4CA5-969F-A2A6C41AB4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AD67FBB2-54CF-47A9-AA3C-D278A0270A19}"/>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xmlns="" id="{BC5099C7-07C2-4F09-B170-DCAA5A119F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242BBBF3-B7E2-4201-B8F5-7925DEF4CC7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860722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16D842-ABBF-4463-B087-D08D938BA6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12678D23-17AA-4A4E-9937-D21769097B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FE87A0B4-74C1-4F9D-995E-ABB80A5A77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9B95C2EF-A4BB-41A9-A2BA-8EE9EA7200C7}"/>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xmlns="" id="{7CE48C31-D695-415C-B5D1-231C5FAE3D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92D9E32B-213B-4956-A4C2-07D6F62C063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4827751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185AC16B-993E-4689-9FD0-099390DD3E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6075C045-EFCC-4725-9910-0A9845F067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E3602CA0-ACB5-4EAD-A7F7-CBC5289C42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xmlns="" id="{0C04F07B-593D-4AC1-A4E2-C8CD5F0C11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8DC78110-1FED-43BF-9B29-510108CB32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851076919"/>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91"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xmlns="" id="{4D6F9A37-2B4D-4185-B96A-289B7653A4BF}"/>
              </a:ext>
            </a:extLst>
          </p:cNvPr>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xmlns="" id="{27F1501D-9E5A-48B0-BB54-820AB0190D77}"/>
              </a:ext>
            </a:extLst>
          </p:cNvPr>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xmlns="" id="{BD1B433D-1B78-491A-837B-52FAF7B49CA3}"/>
              </a:ext>
            </a:extLst>
          </p:cNvPr>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a:defRPr/>
            </a:pPr>
            <a:fld id="{1D88CEBA-4F48-4379-83E7-2A9F00DA5D62}" type="datetime1">
              <a:rPr lang="en-US"/>
              <a:pPr>
                <a:defRPr/>
              </a:pPr>
              <a:t>7/8/2023</a:t>
            </a:fld>
            <a:endParaRPr lang="en-US" dirty="0"/>
          </a:p>
        </p:txBody>
      </p:sp>
      <p:sp>
        <p:nvSpPr>
          <p:cNvPr id="6" name="Slide Number Placeholder 5">
            <a:extLst>
              <a:ext uri="{FF2B5EF4-FFF2-40B4-BE49-F238E27FC236}">
                <a16:creationId xmlns:a16="http://schemas.microsoft.com/office/drawing/2014/main" xmlns="" id="{C3DBE2AB-93C0-4F8D-BA5C-7772B6D1DC33}"/>
              </a:ext>
            </a:extLst>
          </p:cNvPr>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08CF5776-266D-4A08-B5F8-70837E326267}" type="slidenum">
              <a:rPr lang="en-US" altLang="en-US"/>
              <a:pPr/>
              <a:t>‹#›</a:t>
            </a:fld>
            <a:endParaRPr lang="en-US" altLang="en-US"/>
          </a:p>
        </p:txBody>
      </p:sp>
      <p:sp>
        <p:nvSpPr>
          <p:cNvPr id="8" name="Footer Placeholder 3">
            <a:extLst>
              <a:ext uri="{FF2B5EF4-FFF2-40B4-BE49-F238E27FC236}">
                <a16:creationId xmlns:a16="http://schemas.microsoft.com/office/drawing/2014/main" xmlns="" id="{98EB8F26-C1A6-4385-80DD-073C367D3B0D}"/>
              </a:ext>
            </a:extLst>
          </p:cNvPr>
          <p:cNvSpPr>
            <a:spLocks noGrp="1"/>
          </p:cNvSpPr>
          <p:nvPr>
            <p:ph type="ftr" sz="quarter" idx="3"/>
          </p:nvPr>
        </p:nvSpPr>
        <p:spPr>
          <a:xfrm>
            <a:off x="4165600" y="6356351"/>
            <a:ext cx="38608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000">
                <a:latin typeface="Arial" charset="0"/>
              </a:defRPr>
            </a:lvl1pPr>
          </a:lstStyle>
          <a:p>
            <a:pPr>
              <a:defRPr/>
            </a:pPr>
            <a:r>
              <a:rPr lang="en-US" altLang="x-none"/>
              <a:t>©2010, 2007, 2003 Pearson Education, Inc.</a:t>
            </a:r>
          </a:p>
        </p:txBody>
      </p:sp>
    </p:spTree>
    <p:extLst>
      <p:ext uri="{BB962C8B-B14F-4D97-AF65-F5344CB8AC3E}">
        <p14:creationId xmlns:p14="http://schemas.microsoft.com/office/powerpoint/2010/main" val="2832826844"/>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ransition spd="med"/>
  <p:hf sldNum="0"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cnx.org/contents/c3acb2ab-7d5c-45ad-b3cd-e59673fedd4e@8.90:e4112b33-edb8-4e97-943a-859ec40197a7" TargetMode="External"/><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1"/>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xmlns="" id="{B4D3D850-2041-4B7C-AED9-54DA385B14F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04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6" name="Picture 94" descr="Hands holding each other's wrists and interlinked to form a circle">
            <a:extLst>
              <a:ext uri="{FF2B5EF4-FFF2-40B4-BE49-F238E27FC236}">
                <a16:creationId xmlns:a16="http://schemas.microsoft.com/office/drawing/2014/main" xmlns="" id="{F68FBFC0-A68D-4558-B1B1-3DCB8CD32234}"/>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4243" y="10"/>
            <a:ext cx="12196243" cy="6857990"/>
          </a:xfrm>
          <a:prstGeom prst="rect">
            <a:avLst/>
          </a:prstGeom>
        </p:spPr>
      </p:pic>
      <p:sp>
        <p:nvSpPr>
          <p:cNvPr id="106" name="Rectangle 105">
            <a:extLst>
              <a:ext uri="{FF2B5EF4-FFF2-40B4-BE49-F238E27FC236}">
                <a16:creationId xmlns:a16="http://schemas.microsoft.com/office/drawing/2014/main" xmlns="" id="{5707F116-8EC0-4822-9067-186AC8C96E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6828180" y="1316432"/>
            <a:ext cx="4225136" cy="42251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Freeform: Shape 107">
            <a:extLst>
              <a:ext uri="{FF2B5EF4-FFF2-40B4-BE49-F238E27FC236}">
                <a16:creationId xmlns:a16="http://schemas.microsoft.com/office/drawing/2014/main" xmlns="" id="{A77100AA-BF68-4139-8224-79EA1F9164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6274247" y="753374"/>
            <a:ext cx="5353835" cy="5353836"/>
          </a:xfrm>
          <a:custGeom>
            <a:avLst/>
            <a:gdLst>
              <a:gd name="connsiteX0" fmla="*/ 5273742 w 5353835"/>
              <a:gd name="connsiteY0" fmla="*/ 690509 h 5353836"/>
              <a:gd name="connsiteX1" fmla="*/ 5353835 w 5353835"/>
              <a:gd name="connsiteY1" fmla="*/ 770602 h 5353836"/>
              <a:gd name="connsiteX2" fmla="*/ 5353835 w 5353835"/>
              <a:gd name="connsiteY2" fmla="*/ 4854514 h 5353836"/>
              <a:gd name="connsiteX3" fmla="*/ 5273742 w 5353835"/>
              <a:gd name="connsiteY3" fmla="*/ 4934608 h 5353836"/>
              <a:gd name="connsiteX4" fmla="*/ 502667 w 5353835"/>
              <a:gd name="connsiteY4" fmla="*/ 0 h 5353836"/>
              <a:gd name="connsiteX5" fmla="*/ 4583234 w 5353835"/>
              <a:gd name="connsiteY5" fmla="*/ 1 h 5353836"/>
              <a:gd name="connsiteX6" fmla="*/ 4663327 w 5353835"/>
              <a:gd name="connsiteY6" fmla="*/ 80094 h 5353836"/>
              <a:gd name="connsiteX7" fmla="*/ 422574 w 5353835"/>
              <a:gd name="connsiteY7" fmla="*/ 80094 h 5353836"/>
              <a:gd name="connsiteX8" fmla="*/ 0 w 5353835"/>
              <a:gd name="connsiteY8" fmla="*/ 502667 h 5353836"/>
              <a:gd name="connsiteX9" fmla="*/ 80093 w 5353835"/>
              <a:gd name="connsiteY9" fmla="*/ 422574 h 5353836"/>
              <a:gd name="connsiteX10" fmla="*/ 80093 w 5353835"/>
              <a:gd name="connsiteY10" fmla="*/ 5273743 h 5353836"/>
              <a:gd name="connsiteX11" fmla="*/ 4934607 w 5353835"/>
              <a:gd name="connsiteY11" fmla="*/ 5273743 h 5353836"/>
              <a:gd name="connsiteX12" fmla="*/ 4854514 w 5353835"/>
              <a:gd name="connsiteY12" fmla="*/ 5353836 h 5353836"/>
              <a:gd name="connsiteX13" fmla="*/ 0 w 5353835"/>
              <a:gd name="connsiteY13" fmla="*/ 5353836 h 5353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6">
                <a:moveTo>
                  <a:pt x="5273742" y="690509"/>
                </a:moveTo>
                <a:lnTo>
                  <a:pt x="5353835" y="770602"/>
                </a:lnTo>
                <a:lnTo>
                  <a:pt x="5353835" y="4854514"/>
                </a:lnTo>
                <a:lnTo>
                  <a:pt x="5273742" y="4934608"/>
                </a:lnTo>
                <a:close/>
                <a:moveTo>
                  <a:pt x="502667" y="0"/>
                </a:moveTo>
                <a:lnTo>
                  <a:pt x="4583234" y="1"/>
                </a:lnTo>
                <a:lnTo>
                  <a:pt x="4663327" y="80094"/>
                </a:lnTo>
                <a:lnTo>
                  <a:pt x="422574" y="80094"/>
                </a:lnTo>
                <a:close/>
                <a:moveTo>
                  <a:pt x="0" y="502667"/>
                </a:moveTo>
                <a:lnTo>
                  <a:pt x="80093" y="422574"/>
                </a:lnTo>
                <a:lnTo>
                  <a:pt x="80093" y="5273743"/>
                </a:lnTo>
                <a:lnTo>
                  <a:pt x="4934607" y="5273743"/>
                </a:lnTo>
                <a:lnTo>
                  <a:pt x="4854514" y="5353836"/>
                </a:lnTo>
                <a:lnTo>
                  <a:pt x="0" y="5353836"/>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Google Shape;92;p1"/>
          <p:cNvSpPr txBox="1">
            <a:spLocks noGrp="1"/>
          </p:cNvSpPr>
          <p:nvPr>
            <p:ph type="ctrTitle"/>
          </p:nvPr>
        </p:nvSpPr>
        <p:spPr>
          <a:xfrm>
            <a:off x="6827005" y="3081418"/>
            <a:ext cx="4248318" cy="1398494"/>
          </a:xfrm>
          <a:prstGeom prst="rect">
            <a:avLst/>
          </a:prstGeom>
          <a:noFill/>
        </p:spPr>
        <p:txBody>
          <a:bodyPr spcFirstLastPara="1" lIns="91425" tIns="45700" rIns="91425" bIns="45700" anchor="ctr" anchorCtr="0">
            <a:noAutofit/>
          </a:bodyPr>
          <a:lstStyle/>
          <a:p>
            <a:pPr marL="0" lvl="0" indent="0" rtl="0">
              <a:spcBef>
                <a:spcPts val="0"/>
              </a:spcBef>
              <a:spcAft>
                <a:spcPts val="0"/>
              </a:spcAft>
              <a:buClr>
                <a:srgbClr val="FFFFFF"/>
              </a:buClr>
              <a:buSzPts val="5900"/>
              <a:buFont typeface="Arial"/>
              <a:buNone/>
            </a:pPr>
            <a:r>
              <a:rPr lang="en-US" sz="4000" b="1" dirty="0">
                <a:solidFill>
                  <a:srgbClr val="080808"/>
                </a:solidFill>
              </a:rPr>
              <a:t>Group &amp; Team Theory (cont.)</a:t>
            </a:r>
            <a:endParaRPr lang="en-US" sz="4000" dirty="0">
              <a:solidFill>
                <a:srgbClr val="080808"/>
              </a:solidFill>
            </a:endParaRPr>
          </a:p>
        </p:txBody>
      </p:sp>
      <p:sp>
        <p:nvSpPr>
          <p:cNvPr id="93" name="Google Shape;93;p1"/>
          <p:cNvSpPr txBox="1">
            <a:spLocks noGrp="1"/>
          </p:cNvSpPr>
          <p:nvPr>
            <p:ph type="subTitle" idx="1"/>
          </p:nvPr>
        </p:nvSpPr>
        <p:spPr>
          <a:xfrm>
            <a:off x="7719403" y="2509451"/>
            <a:ext cx="2442690" cy="915772"/>
          </a:xfrm>
          <a:prstGeom prst="rect">
            <a:avLst/>
          </a:prstGeom>
          <a:noFill/>
        </p:spPr>
        <p:txBody>
          <a:bodyPr spcFirstLastPara="1" lIns="91425" tIns="45700" rIns="91425" bIns="45700" anchorCtr="0">
            <a:normAutofit/>
          </a:bodyPr>
          <a:lstStyle/>
          <a:p>
            <a:pPr marL="0" lvl="0" indent="0" rtl="0">
              <a:spcBef>
                <a:spcPts val="0"/>
              </a:spcBef>
              <a:spcAft>
                <a:spcPts val="600"/>
              </a:spcAft>
              <a:buSzPts val="2200"/>
              <a:buNone/>
            </a:pPr>
            <a:r>
              <a:rPr lang="en-US" sz="3200" dirty="0">
                <a:solidFill>
                  <a:srgbClr val="080808"/>
                </a:solidFill>
              </a:rPr>
              <a:t>Session III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5"/>
        <p:cNvGrpSpPr/>
        <p:nvPr/>
      </p:nvGrpSpPr>
      <p:grpSpPr>
        <a:xfrm>
          <a:off x="0" y="0"/>
          <a:ext cx="0" cy="0"/>
          <a:chOff x="0" y="0"/>
          <a:chExt cx="0" cy="0"/>
        </a:xfrm>
      </p:grpSpPr>
      <p:sp>
        <p:nvSpPr>
          <p:cNvPr id="69" name="Rectangle 68">
            <a:extLst>
              <a:ext uri="{FF2B5EF4-FFF2-40B4-BE49-F238E27FC236}">
                <a16:creationId xmlns:a16="http://schemas.microsoft.com/office/drawing/2014/main" xmlns="" id="{F3060C83-F051-4F0E-ABAD-AA0DFC48B2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xmlns="" id="{83C98ABE-055B-441F-B07E-44F97F083C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xmlns="" id="{29FDB030-9B49-4CED-8CCD-4D99382388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xmlns="" id="{3783CA14-24A1-485C-8B30-D6A5D87987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a:extLst>
              <a:ext uri="{FF2B5EF4-FFF2-40B4-BE49-F238E27FC236}">
                <a16:creationId xmlns:a16="http://schemas.microsoft.com/office/drawing/2014/main" xmlns="" id="{9A97C86A-04D6-40F7-AE84-31AB43E6A8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Isosceles Triangle 78">
            <a:extLst>
              <a:ext uri="{FF2B5EF4-FFF2-40B4-BE49-F238E27FC236}">
                <a16:creationId xmlns:a16="http://schemas.microsoft.com/office/drawing/2014/main" xmlns="" id="{FF9F2414-84E8-453E-B1F3-389FDE8192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Isosceles Triangle 80">
            <a:extLst>
              <a:ext uri="{FF2B5EF4-FFF2-40B4-BE49-F238E27FC236}">
                <a16:creationId xmlns:a16="http://schemas.microsoft.com/office/drawing/2014/main" xmlns="" id="{3ECA69A1-7536-43AC-85EF-C7106179F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xmlns="" id="{71CA93C5-0ADE-256E-CD33-ABDA6F90C28D}"/>
              </a:ext>
            </a:extLst>
          </p:cNvPr>
          <p:cNvGrpSpPr/>
          <p:nvPr/>
        </p:nvGrpSpPr>
        <p:grpSpPr>
          <a:xfrm>
            <a:off x="5719478" y="1026376"/>
            <a:ext cx="6299937" cy="5590601"/>
            <a:chOff x="5719478" y="1026376"/>
            <a:chExt cx="6299937" cy="5590601"/>
          </a:xfrm>
        </p:grpSpPr>
        <p:pic>
          <p:nvPicPr>
            <p:cNvPr id="256" name="Google Shape;256;p17" descr="Diagram, schematic&#10;&#10;Description automatically generated"/>
            <p:cNvPicPr preferRelativeResize="0"/>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5719478" y="1026376"/>
              <a:ext cx="6299937" cy="5092230"/>
            </a:xfrm>
            <a:prstGeom prst="rect">
              <a:avLst/>
            </a:prstGeom>
            <a:noFill/>
            <a:ln>
              <a:noFill/>
            </a:ln>
          </p:spPr>
        </p:pic>
        <p:sp>
          <p:nvSpPr>
            <p:cNvPr id="13" name="TextBox 12">
              <a:extLst>
                <a:ext uri="{FF2B5EF4-FFF2-40B4-BE49-F238E27FC236}">
                  <a16:creationId xmlns:a16="http://schemas.microsoft.com/office/drawing/2014/main" xmlns="" id="{6F41132D-3AF8-410E-866D-0B8394CE7AC2}"/>
                </a:ext>
              </a:extLst>
            </p:cNvPr>
            <p:cNvSpPr txBox="1"/>
            <p:nvPr/>
          </p:nvSpPr>
          <p:spPr>
            <a:xfrm>
              <a:off x="5813737" y="6062979"/>
              <a:ext cx="6099858" cy="553998"/>
            </a:xfrm>
            <a:prstGeom prst="rect">
              <a:avLst/>
            </a:prstGeom>
            <a:noFill/>
          </p:spPr>
          <p:txBody>
            <a:bodyPr wrap="square">
              <a:spAutoFit/>
            </a:bodyPr>
            <a:lstStyle/>
            <a:p>
              <a:pPr algn="r"/>
              <a:r>
                <a:rPr lang="en-US" b="1" i="1" u="none" strike="noStrike" baseline="0" dirty="0">
                  <a:solidFill>
                    <a:srgbClr val="000000"/>
                  </a:solidFill>
                  <a:latin typeface="+mj-lt"/>
                </a:rPr>
                <a:t>The Leadership Process</a:t>
              </a:r>
            </a:p>
            <a:p>
              <a:pPr algn="r"/>
              <a:r>
                <a:rPr lang="en-US" sz="1200" b="0" i="1" u="none" strike="noStrike" baseline="0" dirty="0">
                  <a:solidFill>
                    <a:srgbClr val="000000"/>
                  </a:solidFill>
                  <a:latin typeface="+mj-lt"/>
                </a:rPr>
                <a:t>(Attribution: Copyright Rice University, OpenStax, under CC-BY 4.0 license) </a:t>
              </a:r>
              <a:endParaRPr lang="en-US" sz="1200" dirty="0">
                <a:latin typeface="+mj-lt"/>
              </a:endParaRPr>
            </a:p>
          </p:txBody>
        </p:sp>
      </p:grpSp>
      <p:sp>
        <p:nvSpPr>
          <p:cNvPr id="12" name="TextBox 11">
            <a:extLst>
              <a:ext uri="{FF2B5EF4-FFF2-40B4-BE49-F238E27FC236}">
                <a16:creationId xmlns:a16="http://schemas.microsoft.com/office/drawing/2014/main" xmlns="" id="{66950CCF-92A9-9573-0549-9D6B557EF990}"/>
              </a:ext>
            </a:extLst>
          </p:cNvPr>
          <p:cNvSpPr txBox="1"/>
          <p:nvPr/>
        </p:nvSpPr>
        <p:spPr>
          <a:xfrm>
            <a:off x="1094029" y="1395537"/>
            <a:ext cx="4884596" cy="646331"/>
          </a:xfrm>
          <a:prstGeom prst="rect">
            <a:avLst/>
          </a:prstGeom>
          <a:noFill/>
        </p:spPr>
        <p:txBody>
          <a:bodyPr wrap="square">
            <a:spAutoFit/>
          </a:bodyPr>
          <a:lstStyle/>
          <a:p>
            <a:pPr algn="r"/>
            <a:r>
              <a:rPr lang="en-US" sz="3600" b="1" u="none" strike="noStrike" baseline="0" dirty="0">
                <a:solidFill>
                  <a:srgbClr val="000000"/>
                </a:solidFill>
                <a:latin typeface="+mj-lt"/>
              </a:rPr>
              <a:t>The Leadership Process</a:t>
            </a:r>
            <a:endParaRPr lang="en-US" sz="2400" dirty="0">
              <a:latin typeface="+mj-lt"/>
            </a:endParaRPr>
          </a:p>
        </p:txBody>
      </p:sp>
      <p:sp>
        <p:nvSpPr>
          <p:cNvPr id="14" name="Google Shape;249;p16">
            <a:extLst>
              <a:ext uri="{FF2B5EF4-FFF2-40B4-BE49-F238E27FC236}">
                <a16:creationId xmlns:a16="http://schemas.microsoft.com/office/drawing/2014/main" xmlns="" id="{429C52CE-E7C7-FD49-A461-EFE068498FBE}"/>
              </a:ext>
            </a:extLst>
          </p:cNvPr>
          <p:cNvSpPr txBox="1">
            <a:spLocks/>
          </p:cNvSpPr>
          <p:nvPr/>
        </p:nvSpPr>
        <p:spPr>
          <a:xfrm>
            <a:off x="1946379" y="473165"/>
            <a:ext cx="4032246" cy="569401"/>
          </a:xfrm>
          <a:prstGeom prst="rect">
            <a:avLst/>
          </a:prstGeom>
        </p:spPr>
        <p:txBody>
          <a:bodyPr spcFirstLastPara="1"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buClr>
                <a:srgbClr val="FFFFFF"/>
              </a:buClr>
              <a:buSzPts val="3600"/>
            </a:pPr>
            <a:r>
              <a:rPr lang="en-US" sz="2800" dirty="0">
                <a:latin typeface="+mn-lt"/>
              </a:rPr>
              <a:t>The Nature of Leadership </a:t>
            </a:r>
          </a:p>
        </p:txBody>
      </p:sp>
      <p:sp>
        <p:nvSpPr>
          <p:cNvPr id="15" name="TextBox 14">
            <a:extLst>
              <a:ext uri="{FF2B5EF4-FFF2-40B4-BE49-F238E27FC236}">
                <a16:creationId xmlns:a16="http://schemas.microsoft.com/office/drawing/2014/main" xmlns="" id="{8AE3C81D-7065-A428-6565-A1872768EBDC}"/>
              </a:ext>
            </a:extLst>
          </p:cNvPr>
          <p:cNvSpPr txBox="1"/>
          <p:nvPr/>
        </p:nvSpPr>
        <p:spPr>
          <a:xfrm>
            <a:off x="757980" y="2210543"/>
            <a:ext cx="5220645" cy="2308324"/>
          </a:xfrm>
          <a:prstGeom prst="rect">
            <a:avLst/>
          </a:prstGeom>
          <a:noFill/>
        </p:spPr>
        <p:txBody>
          <a:bodyPr wrap="square">
            <a:spAutoFit/>
          </a:bodyPr>
          <a:lstStyle/>
          <a:p>
            <a:pPr algn="r"/>
            <a:r>
              <a:rPr lang="en-US" sz="2400" b="1" i="1" u="none" strike="noStrike" baseline="0" dirty="0">
                <a:solidFill>
                  <a:srgbClr val="000000"/>
                </a:solidFill>
                <a:latin typeface="+mj-lt"/>
              </a:rPr>
              <a:t>Leadership is a process, a complex and dynamic exchange relationship </a:t>
            </a:r>
            <a:r>
              <a:rPr lang="en-US" sz="2400" b="0" i="0" u="none" strike="noStrike" baseline="0" dirty="0">
                <a:solidFill>
                  <a:srgbClr val="000000"/>
                </a:solidFill>
                <a:latin typeface="+mj-lt"/>
              </a:rPr>
              <a:t>built over time </a:t>
            </a:r>
            <a:r>
              <a:rPr lang="en-US" sz="2400" b="1" i="1" u="none" strike="noStrike" baseline="0" dirty="0">
                <a:solidFill>
                  <a:srgbClr val="000000"/>
                </a:solidFill>
                <a:latin typeface="+mj-lt"/>
              </a:rPr>
              <a:t>between leader and follower and between leader and the group of followers</a:t>
            </a:r>
            <a:r>
              <a:rPr lang="en-US" sz="2400" b="0" i="0" u="none" strike="noStrike" baseline="0" dirty="0">
                <a:solidFill>
                  <a:srgbClr val="000000"/>
                </a:solidFill>
                <a:latin typeface="+mj-lt"/>
              </a:rPr>
              <a:t> who depend on each other</a:t>
            </a:r>
            <a:r>
              <a:rPr lang="en-US" sz="2400" b="1" i="1" u="none" strike="noStrike" baseline="0" dirty="0">
                <a:solidFill>
                  <a:srgbClr val="000000"/>
                </a:solidFill>
                <a:latin typeface="+mj-lt"/>
              </a:rPr>
              <a:t> to attain a mutually desired goal.</a:t>
            </a:r>
            <a:endParaRPr lang="en-US" sz="2400" b="1" i="1" dirty="0">
              <a:latin typeface="+mj-lt"/>
            </a:endParaRPr>
          </a:p>
        </p:txBody>
      </p:sp>
      <p:sp>
        <p:nvSpPr>
          <p:cNvPr id="17" name="TextBox 16">
            <a:extLst>
              <a:ext uri="{FF2B5EF4-FFF2-40B4-BE49-F238E27FC236}">
                <a16:creationId xmlns:a16="http://schemas.microsoft.com/office/drawing/2014/main" xmlns="" id="{BE9587FD-5D9E-612E-6755-DEC382DE07B9}"/>
              </a:ext>
            </a:extLst>
          </p:cNvPr>
          <p:cNvSpPr txBox="1"/>
          <p:nvPr/>
        </p:nvSpPr>
        <p:spPr>
          <a:xfrm>
            <a:off x="538842" y="4605761"/>
            <a:ext cx="5439782" cy="1569660"/>
          </a:xfrm>
          <a:prstGeom prst="rect">
            <a:avLst/>
          </a:prstGeom>
          <a:noFill/>
        </p:spPr>
        <p:txBody>
          <a:bodyPr wrap="square">
            <a:spAutoFit/>
          </a:bodyPr>
          <a:lstStyle/>
          <a:p>
            <a:pPr algn="r"/>
            <a:r>
              <a:rPr lang="en-US" sz="2400" dirty="0">
                <a:solidFill>
                  <a:srgbClr val="000000"/>
                </a:solidFill>
                <a:latin typeface="+mj-lt"/>
              </a:rPr>
              <a:t>K</a:t>
            </a:r>
            <a:r>
              <a:rPr lang="en-US" sz="2400" b="0" i="0" u="none" strike="noStrike" baseline="0" dirty="0">
                <a:solidFill>
                  <a:srgbClr val="000000"/>
                </a:solidFill>
                <a:latin typeface="+mj-lt"/>
              </a:rPr>
              <a:t>ey components to this “working relationship”: the </a:t>
            </a:r>
            <a:r>
              <a:rPr lang="en-US" sz="2400" b="1" i="0" u="none" strike="noStrike" baseline="0" dirty="0">
                <a:solidFill>
                  <a:srgbClr val="000000"/>
                </a:solidFill>
                <a:latin typeface="+mj-lt"/>
              </a:rPr>
              <a:t>leader</a:t>
            </a:r>
            <a:r>
              <a:rPr lang="en-US" sz="2400" b="0" i="0" u="none" strike="noStrike" baseline="0" dirty="0">
                <a:solidFill>
                  <a:srgbClr val="000000"/>
                </a:solidFill>
                <a:latin typeface="+mj-lt"/>
              </a:rPr>
              <a:t>, the followers, the </a:t>
            </a:r>
            <a:r>
              <a:rPr lang="en-US" sz="2400" b="1" i="0" u="none" strike="noStrike" baseline="0" dirty="0">
                <a:solidFill>
                  <a:srgbClr val="000000"/>
                </a:solidFill>
                <a:latin typeface="+mj-lt"/>
              </a:rPr>
              <a:t>context</a:t>
            </a:r>
            <a:r>
              <a:rPr lang="en-US" sz="2400" b="0" i="0" u="none" strike="noStrike" baseline="0" dirty="0">
                <a:solidFill>
                  <a:srgbClr val="000000"/>
                </a:solidFill>
                <a:latin typeface="+mj-lt"/>
              </a:rPr>
              <a:t> (situation), the </a:t>
            </a:r>
            <a:r>
              <a:rPr lang="en-US" sz="2400" b="1" i="0" u="none" strike="noStrike" baseline="0" dirty="0">
                <a:solidFill>
                  <a:srgbClr val="000000"/>
                </a:solidFill>
                <a:latin typeface="+mj-lt"/>
              </a:rPr>
              <a:t>leadership process </a:t>
            </a:r>
            <a:r>
              <a:rPr lang="en-US" sz="2400" b="0" i="0" u="none" strike="noStrike" baseline="0" dirty="0">
                <a:solidFill>
                  <a:srgbClr val="000000"/>
                </a:solidFill>
                <a:latin typeface="+mj-lt"/>
              </a:rPr>
              <a:t>per se, and the </a:t>
            </a:r>
            <a:r>
              <a:rPr lang="en-US" sz="2400" b="1" i="0" u="none" strike="noStrike" baseline="0" dirty="0">
                <a:solidFill>
                  <a:srgbClr val="000000"/>
                </a:solidFill>
                <a:latin typeface="+mj-lt"/>
              </a:rPr>
              <a:t>consequences</a:t>
            </a:r>
            <a:r>
              <a:rPr lang="en-US" sz="2400" b="0" i="0" u="none" strike="noStrike" baseline="0" dirty="0">
                <a:solidFill>
                  <a:srgbClr val="000000"/>
                </a:solidFill>
                <a:latin typeface="+mj-lt"/>
              </a:rPr>
              <a:t> (outcomes).</a:t>
            </a:r>
            <a:endParaRPr lang="en-US" sz="2400" dirty="0">
              <a:latin typeface="+mj-lt"/>
            </a:endParaRPr>
          </a:p>
        </p:txBody>
      </p:sp>
    </p:spTree>
    <p:extLst>
      <p:ext uri="{BB962C8B-B14F-4D97-AF65-F5344CB8AC3E}">
        <p14:creationId xmlns:p14="http://schemas.microsoft.com/office/powerpoint/2010/main" val="1081088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xmlns="" id="{C1DD1A8A-57D5-4A81-AD04-532B043C56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Ducklings swim behind their mother physics behind the swim #likeshare  #youtubeviews #subscribe - YouTube">
            <a:extLst>
              <a:ext uri="{FF2B5EF4-FFF2-40B4-BE49-F238E27FC236}">
                <a16:creationId xmlns:a16="http://schemas.microsoft.com/office/drawing/2014/main" xmlns="" id="{332FD6A0-883F-CEC7-BB7E-A845508980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xmlns="" id="{007891EC-4501-44ED-A8C8-B11B6DB767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xmlns="" id="{07FFE2E5-F284-74A4-1676-01F815F88418}"/>
              </a:ext>
            </a:extLst>
          </p:cNvPr>
          <p:cNvSpPr txBox="1"/>
          <p:nvPr/>
        </p:nvSpPr>
        <p:spPr>
          <a:xfrm>
            <a:off x="6455206" y="4560608"/>
            <a:ext cx="3749040" cy="943781"/>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p>
            <a:pPr algn="r">
              <a:lnSpc>
                <a:spcPct val="90000"/>
              </a:lnSpc>
              <a:spcBef>
                <a:spcPct val="0"/>
              </a:spcBef>
              <a:spcAft>
                <a:spcPts val="600"/>
              </a:spcAft>
            </a:pPr>
            <a:r>
              <a:rPr lang="en-US" sz="4000" dirty="0">
                <a:solidFill>
                  <a:schemeClr val="bg1"/>
                </a:solidFill>
                <a:latin typeface="+mj-lt"/>
                <a:ea typeface="+mj-ea"/>
                <a:cs typeface="+mj-cs"/>
              </a:rPr>
              <a:t>The leader</a:t>
            </a:r>
          </a:p>
        </p:txBody>
      </p:sp>
      <p:sp>
        <p:nvSpPr>
          <p:cNvPr id="8" name="TextBox 7">
            <a:extLst>
              <a:ext uri="{FF2B5EF4-FFF2-40B4-BE49-F238E27FC236}">
                <a16:creationId xmlns:a16="http://schemas.microsoft.com/office/drawing/2014/main" xmlns="" id="{49938AF2-A02E-038A-A105-F007E94FF7CA}"/>
              </a:ext>
            </a:extLst>
          </p:cNvPr>
          <p:cNvSpPr txBox="1"/>
          <p:nvPr/>
        </p:nvSpPr>
        <p:spPr>
          <a:xfrm>
            <a:off x="1719050" y="5391388"/>
            <a:ext cx="8485196" cy="1077218"/>
          </a:xfrm>
          <a:prstGeom prst="rect">
            <a:avLst/>
          </a:prstGeom>
          <a:noFill/>
        </p:spPr>
        <p:txBody>
          <a:bodyPr wrap="square">
            <a:spAutoFit/>
          </a:bodyPr>
          <a:lstStyle/>
          <a:p>
            <a:pPr algn="r"/>
            <a:r>
              <a:rPr lang="en-US" sz="3200" b="0" i="1" u="none" strike="noStrike" baseline="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Leaders are people who take charge of or guide the activities of others. </a:t>
            </a:r>
            <a:endParaRPr lang="en-US" sz="3200" i="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0" name="Google Shape;249;p16">
            <a:extLst>
              <a:ext uri="{FF2B5EF4-FFF2-40B4-BE49-F238E27FC236}">
                <a16:creationId xmlns:a16="http://schemas.microsoft.com/office/drawing/2014/main" xmlns="" id="{540CFE30-36A2-24AB-0F2C-F1B7DB11981C}"/>
              </a:ext>
            </a:extLst>
          </p:cNvPr>
          <p:cNvSpPr txBox="1">
            <a:spLocks/>
          </p:cNvSpPr>
          <p:nvPr/>
        </p:nvSpPr>
        <p:spPr>
          <a:xfrm>
            <a:off x="5255848" y="452061"/>
            <a:ext cx="6147756" cy="958752"/>
          </a:xfrm>
          <a:prstGeom prst="rect">
            <a:avLst/>
          </a:prstGeom>
        </p:spPr>
        <p:txBody>
          <a:bodyPr spcFirstLastPara="1" vert="horz" lIns="91440" tIns="45720" rIns="91440" bIns="45720" rtlCol="0"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Aft>
                <a:spcPts val="600"/>
              </a:spcAft>
              <a:buClr>
                <a:srgbClr val="FFFFFF"/>
              </a:buClr>
              <a:buSzPts val="3600"/>
            </a:pPr>
            <a:r>
              <a:rPr lang="en-US" sz="2800" dirty="0">
                <a:latin typeface="+mn-lt"/>
                <a:ea typeface="+mn-ea"/>
                <a:cs typeface="+mn-cs"/>
              </a:rPr>
              <a:t>The Nature of Leadership </a:t>
            </a:r>
          </a:p>
        </p:txBody>
      </p:sp>
      <p:sp>
        <p:nvSpPr>
          <p:cNvPr id="11" name="TextBox 10">
            <a:extLst>
              <a:ext uri="{FF2B5EF4-FFF2-40B4-BE49-F238E27FC236}">
                <a16:creationId xmlns:a16="http://schemas.microsoft.com/office/drawing/2014/main" xmlns="" id="{2CCAC028-3544-F1D3-5E10-CC9576161D78}"/>
              </a:ext>
            </a:extLst>
          </p:cNvPr>
          <p:cNvSpPr txBox="1"/>
          <p:nvPr/>
        </p:nvSpPr>
        <p:spPr>
          <a:xfrm>
            <a:off x="6519008" y="1109211"/>
            <a:ext cx="4884596" cy="646331"/>
          </a:xfrm>
          <a:prstGeom prst="rect">
            <a:avLst/>
          </a:prstGeom>
          <a:noFill/>
        </p:spPr>
        <p:txBody>
          <a:bodyPr wrap="square">
            <a:spAutoFit/>
          </a:bodyPr>
          <a:lstStyle/>
          <a:p>
            <a:pPr algn="r"/>
            <a:r>
              <a:rPr lang="en-US" sz="3600" b="1" u="none" strike="noStrike" baseline="0" dirty="0">
                <a:latin typeface="+mj-lt"/>
              </a:rPr>
              <a:t>The Leadership Process</a:t>
            </a:r>
            <a:endParaRPr lang="en-US" sz="2400" dirty="0">
              <a:latin typeface="+mj-lt"/>
            </a:endParaRPr>
          </a:p>
        </p:txBody>
      </p:sp>
    </p:spTree>
    <p:extLst>
      <p:ext uri="{BB962C8B-B14F-4D97-AF65-F5344CB8AC3E}">
        <p14:creationId xmlns:p14="http://schemas.microsoft.com/office/powerpoint/2010/main" val="2544919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0" name="Rectangle 70">
            <a:extLst>
              <a:ext uri="{FF2B5EF4-FFF2-40B4-BE49-F238E27FC236}">
                <a16:creationId xmlns:a16="http://schemas.microsoft.com/office/drawing/2014/main" xmlns="" id="{28FF88A3-8EBC-4142-8CC2-EBE257ED6C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Các học thuyết về nghệ thuật lãnh đạo – Exploring Psychology – Khám Phá Tâm  Lý Học">
            <a:extLst>
              <a:ext uri="{FF2B5EF4-FFF2-40B4-BE49-F238E27FC236}">
                <a16:creationId xmlns:a16="http://schemas.microsoft.com/office/drawing/2014/main" xmlns="" id="{6523C82D-E529-C354-4496-B5392CE1D359}"/>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4101" name="Group 72">
            <a:extLst>
              <a:ext uri="{FF2B5EF4-FFF2-40B4-BE49-F238E27FC236}">
                <a16:creationId xmlns:a16="http://schemas.microsoft.com/office/drawing/2014/main" xmlns="" id="{27D8A815-1B1F-4DB5-A03C-F4987CF0CB0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V="1">
            <a:off x="327777" y="343106"/>
            <a:ext cx="1692092" cy="1852591"/>
            <a:chOff x="790870" y="911082"/>
            <a:chExt cx="2191635" cy="2442764"/>
          </a:xfrm>
        </p:grpSpPr>
        <p:sp>
          <p:nvSpPr>
            <p:cNvPr id="74" name="Freeform 5">
              <a:extLst>
                <a:ext uri="{FF2B5EF4-FFF2-40B4-BE49-F238E27FC236}">
                  <a16:creationId xmlns:a16="http://schemas.microsoft.com/office/drawing/2014/main" xmlns="" id="{261388EF-B4CE-4326-979A-2F53CED606FE}"/>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bwMode="auto">
            <a:xfrm>
              <a:off x="790870" y="2245586"/>
              <a:ext cx="1262906" cy="110826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102" name="Freeform 5">
              <a:extLst>
                <a:ext uri="{FF2B5EF4-FFF2-40B4-BE49-F238E27FC236}">
                  <a16:creationId xmlns:a16="http://schemas.microsoft.com/office/drawing/2014/main" xmlns="" id="{33A25547-9075-4BDB-8F46-BA09E76AA324}"/>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bwMode="auto">
            <a:xfrm>
              <a:off x="933975" y="911082"/>
              <a:ext cx="2048530" cy="179768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alpha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6" name="Freeform 5">
              <a:extLst>
                <a:ext uri="{FF2B5EF4-FFF2-40B4-BE49-F238E27FC236}">
                  <a16:creationId xmlns:a16="http://schemas.microsoft.com/office/drawing/2014/main" xmlns="" id="{1D917FAD-3240-4D3F-91A0-9571F75DC6DC}"/>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bwMode="auto">
            <a:xfrm>
              <a:off x="1362936" y="1825453"/>
              <a:ext cx="79909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 name="Google Shape;249;p16">
            <a:extLst>
              <a:ext uri="{FF2B5EF4-FFF2-40B4-BE49-F238E27FC236}">
                <a16:creationId xmlns:a16="http://schemas.microsoft.com/office/drawing/2014/main" xmlns="" id="{CE27436D-10F8-7158-D858-D8813F28CC6F}"/>
              </a:ext>
            </a:extLst>
          </p:cNvPr>
          <p:cNvSpPr txBox="1">
            <a:spLocks/>
          </p:cNvSpPr>
          <p:nvPr/>
        </p:nvSpPr>
        <p:spPr>
          <a:xfrm>
            <a:off x="4610389" y="491040"/>
            <a:ext cx="6147756" cy="958752"/>
          </a:xfrm>
          <a:prstGeom prst="rect">
            <a:avLst/>
          </a:prstGeom>
        </p:spPr>
        <p:txBody>
          <a:bodyPr spcFirstLastPara="1" vert="horz" lIns="91440" tIns="45720" rIns="91440" bIns="45720" rtlCol="0"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Aft>
                <a:spcPts val="600"/>
              </a:spcAft>
              <a:buClr>
                <a:srgbClr val="FFFFFF"/>
              </a:buClr>
              <a:buSzPts val="3600"/>
            </a:pPr>
            <a:r>
              <a:rPr lang="en-US" sz="2800" dirty="0">
                <a:latin typeface="+mn-lt"/>
                <a:ea typeface="+mn-ea"/>
                <a:cs typeface="+mn-cs"/>
              </a:rPr>
              <a:t>The Nature of Leadership </a:t>
            </a:r>
          </a:p>
        </p:txBody>
      </p:sp>
      <p:sp>
        <p:nvSpPr>
          <p:cNvPr id="12" name="Google Shape;266;p18">
            <a:extLst>
              <a:ext uri="{FF2B5EF4-FFF2-40B4-BE49-F238E27FC236}">
                <a16:creationId xmlns:a16="http://schemas.microsoft.com/office/drawing/2014/main" xmlns="" id="{9423CE48-BB3E-0041-B512-600D4BCA1064}"/>
              </a:ext>
            </a:extLst>
          </p:cNvPr>
          <p:cNvSpPr/>
          <p:nvPr/>
        </p:nvSpPr>
        <p:spPr>
          <a:xfrm>
            <a:off x="3324473" y="1540112"/>
            <a:ext cx="5999816" cy="1651912"/>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effectLst/>
              <a:uLnTx/>
              <a:uFillTx/>
              <a:latin typeface="Calibri" panose="020F0502020204030204" pitchFamily="34" charset="0"/>
              <a:cs typeface="Calibri" panose="020F0502020204030204" pitchFamily="34" charset="0"/>
              <a:sym typeface="Arial"/>
            </a:endParaRPr>
          </a:p>
        </p:txBody>
      </p:sp>
      <p:sp>
        <p:nvSpPr>
          <p:cNvPr id="13" name="Google Shape;269;p18">
            <a:extLst>
              <a:ext uri="{FF2B5EF4-FFF2-40B4-BE49-F238E27FC236}">
                <a16:creationId xmlns:a16="http://schemas.microsoft.com/office/drawing/2014/main" xmlns="" id="{714D2CDD-D2FB-4607-A84A-4C3CEE478025}"/>
              </a:ext>
            </a:extLst>
          </p:cNvPr>
          <p:cNvSpPr/>
          <p:nvPr/>
        </p:nvSpPr>
        <p:spPr>
          <a:xfrm>
            <a:off x="3324473" y="3274621"/>
            <a:ext cx="5999816" cy="1651912"/>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effectLst/>
              <a:uLnTx/>
              <a:uFillTx/>
              <a:latin typeface="Calibri" panose="020F0502020204030204" pitchFamily="34" charset="0"/>
              <a:cs typeface="Calibri" panose="020F0502020204030204" pitchFamily="34" charset="0"/>
              <a:sym typeface="Arial"/>
            </a:endParaRPr>
          </a:p>
        </p:txBody>
      </p:sp>
      <p:sp>
        <p:nvSpPr>
          <p:cNvPr id="14" name="Google Shape;272;p18">
            <a:extLst>
              <a:ext uri="{FF2B5EF4-FFF2-40B4-BE49-F238E27FC236}">
                <a16:creationId xmlns:a16="http://schemas.microsoft.com/office/drawing/2014/main" xmlns="" id="{9F0316FC-AC2F-772D-85F1-6A046C3D3E0D}"/>
              </a:ext>
            </a:extLst>
          </p:cNvPr>
          <p:cNvSpPr/>
          <p:nvPr/>
        </p:nvSpPr>
        <p:spPr>
          <a:xfrm>
            <a:off x="3324473" y="5009129"/>
            <a:ext cx="5999816" cy="1651912"/>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effectLst/>
              <a:uLnTx/>
              <a:uFillTx/>
              <a:latin typeface="Calibri" panose="020F0502020204030204" pitchFamily="34" charset="0"/>
              <a:cs typeface="Calibri" panose="020F0502020204030204" pitchFamily="34" charset="0"/>
              <a:sym typeface="Arial"/>
            </a:endParaRPr>
          </a:p>
        </p:txBody>
      </p:sp>
      <p:grpSp>
        <p:nvGrpSpPr>
          <p:cNvPr id="15" name="Group 14">
            <a:extLst>
              <a:ext uri="{FF2B5EF4-FFF2-40B4-BE49-F238E27FC236}">
                <a16:creationId xmlns:a16="http://schemas.microsoft.com/office/drawing/2014/main" xmlns="" id="{C84F042C-5B05-A445-434B-0E72033A57F8}"/>
              </a:ext>
            </a:extLst>
          </p:cNvPr>
          <p:cNvGrpSpPr/>
          <p:nvPr/>
        </p:nvGrpSpPr>
        <p:grpSpPr>
          <a:xfrm>
            <a:off x="1216431" y="1812686"/>
            <a:ext cx="9240002" cy="1106837"/>
            <a:chOff x="3669175" y="1136346"/>
            <a:chExt cx="8107860" cy="1106837"/>
          </a:xfrm>
        </p:grpSpPr>
        <p:cxnSp>
          <p:nvCxnSpPr>
            <p:cNvPr id="16" name="Google Shape;265;p18">
              <a:extLst>
                <a:ext uri="{FF2B5EF4-FFF2-40B4-BE49-F238E27FC236}">
                  <a16:creationId xmlns:a16="http://schemas.microsoft.com/office/drawing/2014/main" xmlns="" id="{74CF7F8B-DBEA-7749-64C3-2354150457D4}"/>
                </a:ext>
              </a:extLst>
            </p:cNvPr>
            <p:cNvCxnSpPr/>
            <p:nvPr/>
          </p:nvCxnSpPr>
          <p:spPr>
            <a:xfrm>
              <a:off x="3669175" y="2243183"/>
              <a:ext cx="8107860" cy="0"/>
            </a:xfrm>
            <a:prstGeom prst="straightConnector1">
              <a:avLst/>
            </a:prstGeom>
            <a:noFill/>
            <a:ln w="10775" cap="flat" cmpd="sng">
              <a:solidFill>
                <a:srgbClr val="2F93A6"/>
              </a:solidFill>
              <a:prstDash val="solid"/>
              <a:round/>
              <a:headEnd type="none" w="sm" len="sm"/>
              <a:tailEnd type="none" w="sm" len="sm"/>
            </a:ln>
          </p:spPr>
        </p:cxnSp>
        <p:sp>
          <p:nvSpPr>
            <p:cNvPr id="17" name="Google Shape;267;p18">
              <a:extLst>
                <a:ext uri="{FF2B5EF4-FFF2-40B4-BE49-F238E27FC236}">
                  <a16:creationId xmlns:a16="http://schemas.microsoft.com/office/drawing/2014/main" xmlns="" id="{6C07BFDD-48DB-DE94-8B2F-5203C8A3898B}"/>
                </a:ext>
              </a:extLst>
            </p:cNvPr>
            <p:cNvSpPr/>
            <p:nvPr/>
          </p:nvSpPr>
          <p:spPr>
            <a:xfrm>
              <a:off x="3669175" y="1136346"/>
              <a:ext cx="1622886" cy="1103531"/>
            </a:xfrm>
            <a:prstGeom prst="round2SameRect">
              <a:avLst>
                <a:gd name="adj1" fmla="val 16670"/>
                <a:gd name="adj2" fmla="val 0"/>
              </a:avLst>
            </a:prstGeom>
            <a:ln>
              <a:headEnd type="none" w="sm" len="sm"/>
              <a:tailEnd type="none" w="sm" len="sm"/>
            </a:ln>
          </p:spPr>
          <p:style>
            <a:lnRef idx="0">
              <a:schemeClr val="accent1"/>
            </a:lnRef>
            <a:fillRef idx="3">
              <a:schemeClr val="accent1"/>
            </a:fillRef>
            <a:effectRef idx="3">
              <a:schemeClr val="accent1"/>
            </a:effectRef>
            <a:fontRef idx="minor">
              <a:schemeClr val="lt1"/>
            </a:fontRef>
          </p:style>
          <p:txBody>
            <a:bodyPr spcFirstLastPara="1" wrap="square" lIns="91425" tIns="91425" rIns="91425" bIns="91425" anchor="ctr" anchorCtr="0">
              <a:noAutofit/>
            </a:bodyPr>
            <a:lstStyle/>
            <a:p>
              <a:pPr algn="ctr">
                <a:buClr>
                  <a:srgbClr val="000000"/>
                </a:buClr>
                <a:defRPr/>
              </a:pPr>
              <a:r>
                <a:rPr kumimoji="0" lang="en-US" sz="2800" b="0"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Calibri" panose="020F0502020204030204" pitchFamily="34" charset="0"/>
                  <a:ea typeface="Arial"/>
                  <a:cs typeface="Calibri" panose="020F0502020204030204" pitchFamily="34" charset="0"/>
                  <a:sym typeface="Arial"/>
                </a:rPr>
                <a:t>The Context</a:t>
              </a:r>
            </a:p>
          </p:txBody>
        </p:sp>
        <p:sp>
          <p:nvSpPr>
            <p:cNvPr id="18" name="Google Shape;275;p18">
              <a:extLst>
                <a:ext uri="{FF2B5EF4-FFF2-40B4-BE49-F238E27FC236}">
                  <a16:creationId xmlns:a16="http://schemas.microsoft.com/office/drawing/2014/main" xmlns="" id="{0BC740CA-D711-B617-1CB2-5F53F5FF7FDF}"/>
                </a:ext>
              </a:extLst>
            </p:cNvPr>
            <p:cNvSpPr/>
            <p:nvPr/>
          </p:nvSpPr>
          <p:spPr>
            <a:xfrm>
              <a:off x="5685170" y="1345980"/>
              <a:ext cx="5144655" cy="830956"/>
            </a:xfrm>
            <a:prstGeom prst="rect">
              <a:avLst/>
            </a:prstGeom>
            <a:noFill/>
            <a:ln>
              <a:noFill/>
            </a:ln>
          </p:spPr>
          <p:txBody>
            <a:bodyPr spcFirstLastPara="1" wrap="square" lIns="91425" tIns="45700" rIns="91425" bIns="45700" anchor="t" anchorCtr="0">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effectLst>
                    <a:outerShdw blurRad="38100" dist="38100" dir="2700000" algn="tl">
                      <a:srgbClr val="000000">
                        <a:alpha val="43137"/>
                      </a:srgbClr>
                    </a:outerShdw>
                  </a:effectLst>
                  <a:uLnTx/>
                  <a:uFillTx/>
                  <a:latin typeface="Calibri" panose="020F0502020204030204" pitchFamily="34" charset="0"/>
                  <a:ea typeface="Arial"/>
                  <a:cs typeface="Calibri" panose="020F0502020204030204" pitchFamily="34" charset="0"/>
                  <a:sym typeface="Arial"/>
                </a:rPr>
                <a:t>Refers to the situation that surrounds the leader and the followers.</a:t>
              </a:r>
              <a:endParaRPr kumimoji="0" b="0" i="0" u="none" strike="noStrike" kern="0" cap="none" spc="0" normalizeH="0" baseline="0" noProof="0" dirty="0">
                <a:ln>
                  <a:noFill/>
                </a:ln>
                <a:effectLst>
                  <a:outerShdw blurRad="38100" dist="38100" dir="2700000" algn="tl">
                    <a:srgbClr val="000000">
                      <a:alpha val="43137"/>
                    </a:srgbClr>
                  </a:outerShdw>
                </a:effectLst>
                <a:uLnTx/>
                <a:uFillTx/>
                <a:latin typeface="Calibri" panose="020F0502020204030204" pitchFamily="34" charset="0"/>
                <a:cs typeface="Calibri" panose="020F0502020204030204" pitchFamily="34" charset="0"/>
                <a:sym typeface="Arial"/>
              </a:endParaRPr>
            </a:p>
          </p:txBody>
        </p:sp>
      </p:grpSp>
      <p:grpSp>
        <p:nvGrpSpPr>
          <p:cNvPr id="19" name="Group 18">
            <a:extLst>
              <a:ext uri="{FF2B5EF4-FFF2-40B4-BE49-F238E27FC236}">
                <a16:creationId xmlns:a16="http://schemas.microsoft.com/office/drawing/2014/main" xmlns="" id="{202D06D4-B62B-9FAE-0B2B-4B2E168010BF}"/>
              </a:ext>
            </a:extLst>
          </p:cNvPr>
          <p:cNvGrpSpPr/>
          <p:nvPr/>
        </p:nvGrpSpPr>
        <p:grpSpPr>
          <a:xfrm>
            <a:off x="1216431" y="3490493"/>
            <a:ext cx="9240002" cy="1049597"/>
            <a:chOff x="3669175" y="2857219"/>
            <a:chExt cx="8107860" cy="1049597"/>
          </a:xfrm>
        </p:grpSpPr>
        <p:cxnSp>
          <p:nvCxnSpPr>
            <p:cNvPr id="20" name="Google Shape;264;p18">
              <a:extLst>
                <a:ext uri="{FF2B5EF4-FFF2-40B4-BE49-F238E27FC236}">
                  <a16:creationId xmlns:a16="http://schemas.microsoft.com/office/drawing/2014/main" xmlns="" id="{53046D6E-2893-C1A0-805F-9119CD70E189}"/>
                </a:ext>
              </a:extLst>
            </p:cNvPr>
            <p:cNvCxnSpPr>
              <a:cxnSpLocks/>
            </p:cNvCxnSpPr>
            <p:nvPr/>
          </p:nvCxnSpPr>
          <p:spPr>
            <a:xfrm>
              <a:off x="3669175" y="3906816"/>
              <a:ext cx="8107860" cy="0"/>
            </a:xfrm>
            <a:prstGeom prst="straightConnector1">
              <a:avLst/>
            </a:prstGeom>
            <a:noFill/>
            <a:ln w="10775" cap="flat" cmpd="sng">
              <a:solidFill>
                <a:srgbClr val="2F93A6"/>
              </a:solidFill>
              <a:prstDash val="solid"/>
              <a:round/>
              <a:headEnd type="none" w="sm" len="sm"/>
              <a:tailEnd type="none" w="sm" len="sm"/>
            </a:ln>
          </p:spPr>
        </p:cxnSp>
        <p:sp>
          <p:nvSpPr>
            <p:cNvPr id="21" name="Google Shape;270;p18">
              <a:extLst>
                <a:ext uri="{FF2B5EF4-FFF2-40B4-BE49-F238E27FC236}">
                  <a16:creationId xmlns:a16="http://schemas.microsoft.com/office/drawing/2014/main" xmlns="" id="{7B971496-7917-53A0-5F5A-848B6BBD5DA2}"/>
                </a:ext>
              </a:extLst>
            </p:cNvPr>
            <p:cNvSpPr/>
            <p:nvPr/>
          </p:nvSpPr>
          <p:spPr>
            <a:xfrm>
              <a:off x="3669176" y="2857219"/>
              <a:ext cx="1849751" cy="1048326"/>
            </a:xfrm>
            <a:prstGeom prst="round2SameRect">
              <a:avLst>
                <a:gd name="adj1" fmla="val 16670"/>
                <a:gd name="adj2" fmla="val 0"/>
              </a:avLst>
            </a:prstGeom>
            <a:ln>
              <a:headEnd type="none" w="sm" len="sm"/>
              <a:tailEnd type="none" w="sm" len="sm"/>
            </a:ln>
          </p:spPr>
          <p:style>
            <a:lnRef idx="0">
              <a:schemeClr val="accent2"/>
            </a:lnRef>
            <a:fillRef idx="3">
              <a:schemeClr val="accent2"/>
            </a:fillRef>
            <a:effectRef idx="3">
              <a:schemeClr val="accent2"/>
            </a:effectRef>
            <a:fontRef idx="minor">
              <a:schemeClr val="lt1"/>
            </a:fontRef>
          </p:style>
          <p:txBody>
            <a:bodyPr spcFirstLastPara="1" wrap="square" lIns="91425" tIns="91425" rIns="91425" bIns="91425" anchor="ctr" anchorCtr="0">
              <a:noAutofit/>
            </a:bodyPr>
            <a:lstStyle/>
            <a:p>
              <a:pPr algn="ctr">
                <a:buClr>
                  <a:srgbClr val="000000"/>
                </a:buClr>
                <a:defRPr/>
              </a:pPr>
              <a:r>
                <a:rPr kumimoji="0" lang="en-US" sz="2800" b="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Arial"/>
                  <a:cs typeface="Calibri" panose="020F0502020204030204" pitchFamily="34" charset="0"/>
                  <a:sym typeface="Arial"/>
                </a:rPr>
                <a:t>The Process</a:t>
              </a:r>
            </a:p>
          </p:txBody>
        </p:sp>
        <p:sp>
          <p:nvSpPr>
            <p:cNvPr id="22" name="Google Shape;276;p18">
              <a:extLst>
                <a:ext uri="{FF2B5EF4-FFF2-40B4-BE49-F238E27FC236}">
                  <a16:creationId xmlns:a16="http://schemas.microsoft.com/office/drawing/2014/main" xmlns="" id="{40F884B8-0272-AF28-64FE-806A3BF82205}"/>
                </a:ext>
              </a:extLst>
            </p:cNvPr>
            <p:cNvSpPr/>
            <p:nvPr/>
          </p:nvSpPr>
          <p:spPr>
            <a:xfrm>
              <a:off x="5926417" y="2917458"/>
              <a:ext cx="5353905" cy="830956"/>
            </a:xfrm>
            <a:prstGeom prst="rect">
              <a:avLst/>
            </a:prstGeom>
            <a:noFill/>
            <a:ln>
              <a:noFill/>
            </a:ln>
          </p:spPr>
          <p:txBody>
            <a:bodyPr spcFirstLastPara="1" wrap="square" lIns="91425" tIns="45700" rIns="91425" bIns="45700" anchor="t" anchorCtr="0">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lang="en-US" sz="2400" kern="0" dirty="0">
                  <a:effectLst>
                    <a:outerShdw blurRad="38100" dist="38100" dir="2700000" algn="tl">
                      <a:srgbClr val="000000">
                        <a:alpha val="43137"/>
                      </a:srgbClr>
                    </a:outerShdw>
                  </a:effectLst>
                  <a:latin typeface="Calibri" panose="020F0502020204030204" pitchFamily="34" charset="0"/>
                  <a:ea typeface="Arial"/>
                  <a:cs typeface="Calibri" panose="020F0502020204030204" pitchFamily="34" charset="0"/>
                  <a:sym typeface="Arial"/>
                </a:rPr>
                <a:t>I</a:t>
              </a:r>
              <a:r>
                <a:rPr kumimoji="0" lang="en-US" sz="2400" b="0" i="0" u="none" strike="noStrike" kern="0" cap="none" spc="0" normalizeH="0" baseline="0" noProof="0" dirty="0" err="1">
                  <a:ln>
                    <a:noFill/>
                  </a:ln>
                  <a:effectLst>
                    <a:outerShdw blurRad="38100" dist="38100" dir="2700000" algn="tl">
                      <a:srgbClr val="000000">
                        <a:alpha val="43137"/>
                      </a:srgbClr>
                    </a:outerShdw>
                  </a:effectLst>
                  <a:uLnTx/>
                  <a:uFillTx/>
                  <a:latin typeface="Calibri" panose="020F0502020204030204" pitchFamily="34" charset="0"/>
                  <a:ea typeface="Arial"/>
                  <a:cs typeface="Calibri" panose="020F0502020204030204" pitchFamily="34" charset="0"/>
                  <a:sym typeface="Arial"/>
                </a:rPr>
                <a:t>s</a:t>
              </a:r>
              <a:r>
                <a:rPr kumimoji="0" lang="en-US" sz="2400" b="0" i="0" u="none" strike="noStrike" kern="0" cap="none" spc="0" normalizeH="0" baseline="0" noProof="0" dirty="0">
                  <a:ln>
                    <a:noFill/>
                  </a:ln>
                  <a:effectLst>
                    <a:outerShdw blurRad="38100" dist="38100" dir="2700000" algn="tl">
                      <a:srgbClr val="000000">
                        <a:alpha val="43137"/>
                      </a:srgbClr>
                    </a:outerShdw>
                  </a:effectLst>
                  <a:uLnTx/>
                  <a:uFillTx/>
                  <a:latin typeface="Calibri" panose="020F0502020204030204" pitchFamily="34" charset="0"/>
                  <a:ea typeface="Arial"/>
                  <a:cs typeface="Calibri" panose="020F0502020204030204" pitchFamily="34" charset="0"/>
                  <a:sym typeface="Arial"/>
                </a:rPr>
                <a:t> a complex, interactive, and dynamic working relationship between leader and followers.</a:t>
              </a:r>
              <a:endParaRPr kumimoji="0" b="0" i="0" u="none" strike="noStrike" kern="0" cap="none" spc="0" normalizeH="0" baseline="0" noProof="0" dirty="0">
                <a:ln>
                  <a:noFill/>
                </a:ln>
                <a:effectLst>
                  <a:outerShdw blurRad="38100" dist="38100" dir="2700000" algn="tl">
                    <a:srgbClr val="000000">
                      <a:alpha val="43137"/>
                    </a:srgbClr>
                  </a:outerShdw>
                </a:effectLst>
                <a:uLnTx/>
                <a:uFillTx/>
                <a:latin typeface="Calibri" panose="020F0502020204030204" pitchFamily="34" charset="0"/>
                <a:cs typeface="Calibri" panose="020F0502020204030204" pitchFamily="34" charset="0"/>
                <a:sym typeface="Arial"/>
              </a:endParaRPr>
            </a:p>
          </p:txBody>
        </p:sp>
      </p:grpSp>
      <p:sp>
        <p:nvSpPr>
          <p:cNvPr id="23" name="Google Shape;278;p18">
            <a:extLst>
              <a:ext uri="{FF2B5EF4-FFF2-40B4-BE49-F238E27FC236}">
                <a16:creationId xmlns:a16="http://schemas.microsoft.com/office/drawing/2014/main" xmlns="" id="{616862B2-7777-63EE-69D4-12B77365C495}"/>
              </a:ext>
            </a:extLst>
          </p:cNvPr>
          <p:cNvSpPr/>
          <p:nvPr/>
        </p:nvSpPr>
        <p:spPr>
          <a:xfrm>
            <a:off x="4239241" y="5382255"/>
            <a:ext cx="7077889" cy="461624"/>
          </a:xfrm>
          <a:prstGeom prst="rect">
            <a:avLst/>
          </a:prstGeom>
          <a:noFill/>
          <a:ln>
            <a:noFill/>
          </a:ln>
        </p:spPr>
        <p:txBody>
          <a:bodyPr spcFirstLastPara="1" wrap="square" lIns="91425" tIns="45700" rIns="91425" bIns="45700" anchor="t" anchorCtr="0">
            <a:spAutoFit/>
          </a:bodyPr>
          <a:lstStyle/>
          <a:p>
            <a:pPr algn="l"/>
            <a:r>
              <a:rPr kumimoji="0" lang="en-US" sz="2400" b="0" i="1" u="none" strike="noStrike" kern="0" cap="none" spc="0" normalizeH="0" baseline="0" noProof="0" dirty="0">
                <a:ln>
                  <a:noFill/>
                </a:ln>
                <a:effectLst>
                  <a:outerShdw blurRad="38100" dist="38100" dir="2700000" algn="tl">
                    <a:srgbClr val="000000">
                      <a:alpha val="43137"/>
                    </a:srgbClr>
                  </a:outerShdw>
                </a:effectLst>
                <a:uLnTx/>
                <a:uFillTx/>
                <a:latin typeface="Calibri" panose="020F0502020204030204" pitchFamily="34" charset="0"/>
                <a:ea typeface="Arial"/>
                <a:cs typeface="Calibri" panose="020F0502020204030204" pitchFamily="34" charset="0"/>
                <a:sym typeface="Arial"/>
              </a:rPr>
              <a:t>1</a:t>
            </a:r>
            <a:r>
              <a:rPr lang="en-US" sz="2400" i="1" kern="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Arial"/>
              </a:rPr>
              <a:t>. </a:t>
            </a:r>
            <a:r>
              <a:rPr lang="en-US" sz="2400" i="1" kern="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Have the group’s maintenance needs been fulfilled?</a:t>
            </a:r>
            <a:endParaRPr kumimoji="0" b="0" i="0" u="none" strike="noStrike" kern="0" cap="none" spc="0" normalizeH="0" baseline="0" noProof="0" dirty="0">
              <a:ln>
                <a:noFill/>
              </a:ln>
              <a:effectLst>
                <a:outerShdw blurRad="38100" dist="38100" dir="2700000" algn="tl">
                  <a:srgbClr val="000000">
                    <a:alpha val="43137"/>
                  </a:srgbClr>
                </a:outerShdw>
              </a:effectLst>
              <a:uLnTx/>
              <a:uFillTx/>
              <a:latin typeface="Calibri" panose="020F0502020204030204" pitchFamily="34" charset="0"/>
              <a:cs typeface="Calibri" panose="020F0502020204030204" pitchFamily="34" charset="0"/>
              <a:sym typeface="Arial"/>
            </a:endParaRPr>
          </a:p>
        </p:txBody>
      </p:sp>
      <p:grpSp>
        <p:nvGrpSpPr>
          <p:cNvPr id="24" name="Group 23">
            <a:extLst>
              <a:ext uri="{FF2B5EF4-FFF2-40B4-BE49-F238E27FC236}">
                <a16:creationId xmlns:a16="http://schemas.microsoft.com/office/drawing/2014/main" xmlns="" id="{F21BAC84-E7D6-20DC-CC79-B183A0A6864B}"/>
              </a:ext>
            </a:extLst>
          </p:cNvPr>
          <p:cNvGrpSpPr/>
          <p:nvPr/>
        </p:nvGrpSpPr>
        <p:grpSpPr>
          <a:xfrm>
            <a:off x="1216430" y="5049352"/>
            <a:ext cx="9240001" cy="1167197"/>
            <a:chOff x="3669175" y="4824701"/>
            <a:chExt cx="8107860" cy="1167197"/>
          </a:xfrm>
        </p:grpSpPr>
        <p:grpSp>
          <p:nvGrpSpPr>
            <p:cNvPr id="25" name="Group 24">
              <a:extLst>
                <a:ext uri="{FF2B5EF4-FFF2-40B4-BE49-F238E27FC236}">
                  <a16:creationId xmlns:a16="http://schemas.microsoft.com/office/drawing/2014/main" xmlns="" id="{9CD6561E-90E0-8E3B-E6F6-89ABD19DD239}"/>
                </a:ext>
              </a:extLst>
            </p:cNvPr>
            <p:cNvGrpSpPr/>
            <p:nvPr/>
          </p:nvGrpSpPr>
          <p:grpSpPr>
            <a:xfrm>
              <a:off x="3669175" y="4921243"/>
              <a:ext cx="8107860" cy="1070655"/>
              <a:chOff x="3669175" y="4921243"/>
              <a:chExt cx="8107860" cy="1070655"/>
            </a:xfrm>
          </p:grpSpPr>
          <p:cxnSp>
            <p:nvCxnSpPr>
              <p:cNvPr id="27" name="Google Shape;263;p18">
                <a:extLst>
                  <a:ext uri="{FF2B5EF4-FFF2-40B4-BE49-F238E27FC236}">
                    <a16:creationId xmlns:a16="http://schemas.microsoft.com/office/drawing/2014/main" xmlns="" id="{36CA88C7-3474-60F9-EB33-9CD5CD9C298A}"/>
                  </a:ext>
                </a:extLst>
              </p:cNvPr>
              <p:cNvCxnSpPr/>
              <p:nvPr/>
            </p:nvCxnSpPr>
            <p:spPr>
              <a:xfrm>
                <a:off x="3669175" y="5984702"/>
                <a:ext cx="8107860" cy="0"/>
              </a:xfrm>
              <a:prstGeom prst="straightConnector1">
                <a:avLst/>
              </a:prstGeom>
              <a:noFill/>
              <a:ln w="10775" cap="flat" cmpd="sng">
                <a:solidFill>
                  <a:srgbClr val="2F93A6"/>
                </a:solidFill>
                <a:prstDash val="solid"/>
                <a:round/>
                <a:headEnd type="none" w="sm" len="sm"/>
                <a:tailEnd type="none" w="sm" len="sm"/>
              </a:ln>
            </p:spPr>
          </p:cxnSp>
          <p:sp>
            <p:nvSpPr>
              <p:cNvPr id="28" name="Google Shape;273;p18">
                <a:extLst>
                  <a:ext uri="{FF2B5EF4-FFF2-40B4-BE49-F238E27FC236}">
                    <a16:creationId xmlns:a16="http://schemas.microsoft.com/office/drawing/2014/main" xmlns="" id="{9A511899-4739-8EB6-CC19-28C41D7D95AA}"/>
                  </a:ext>
                </a:extLst>
              </p:cNvPr>
              <p:cNvSpPr/>
              <p:nvPr/>
            </p:nvSpPr>
            <p:spPr>
              <a:xfrm>
                <a:off x="3669175" y="4921243"/>
                <a:ext cx="2140846" cy="1070655"/>
              </a:xfrm>
              <a:prstGeom prst="round2SameRect">
                <a:avLst>
                  <a:gd name="adj1" fmla="val 16670"/>
                  <a:gd name="adj2" fmla="val 0"/>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algn="ctr">
                  <a:buClr>
                    <a:srgbClr val="000000"/>
                  </a:buClr>
                  <a:defRPr/>
                </a:pPr>
                <a:r>
                  <a:rPr kumimoji="0" lang="en-US" sz="2800" b="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Arial"/>
                    <a:cs typeface="Calibri" panose="020F0502020204030204" pitchFamily="34" charset="0"/>
                    <a:sym typeface="Arial"/>
                  </a:rPr>
                  <a:t>The</a:t>
                </a:r>
              </a:p>
              <a:p>
                <a:pPr algn="ctr">
                  <a:buClr>
                    <a:srgbClr val="000000"/>
                  </a:buClr>
                  <a:defRPr/>
                </a:pPr>
                <a:r>
                  <a:rPr kumimoji="0" lang="en-US" sz="2800" b="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Arial"/>
                    <a:cs typeface="Calibri" panose="020F0502020204030204" pitchFamily="34" charset="0"/>
                    <a:sym typeface="Arial"/>
                  </a:rPr>
                  <a:t>Consequences</a:t>
                </a:r>
              </a:p>
            </p:txBody>
          </p:sp>
        </p:grpSp>
        <p:sp>
          <p:nvSpPr>
            <p:cNvPr id="26" name="Google Shape;277;p18">
              <a:extLst>
                <a:ext uri="{FF2B5EF4-FFF2-40B4-BE49-F238E27FC236}">
                  <a16:creationId xmlns:a16="http://schemas.microsoft.com/office/drawing/2014/main" xmlns="" id="{E0FCE282-25E0-19D8-A0DF-09E88BEF9D3E}"/>
                </a:ext>
              </a:extLst>
            </p:cNvPr>
            <p:cNvSpPr/>
            <p:nvPr/>
          </p:nvSpPr>
          <p:spPr>
            <a:xfrm>
              <a:off x="6028511" y="4824701"/>
              <a:ext cx="3958500" cy="461624"/>
            </a:xfrm>
            <a:prstGeom prst="rect">
              <a:avLst/>
            </a:prstGeom>
            <a:noFill/>
            <a:ln>
              <a:noFill/>
            </a:ln>
          </p:spPr>
          <p:txBody>
            <a:bodyPr spcFirstLastPara="1" wrap="square" lIns="91425" tIns="45700" rIns="91425" bIns="45700" anchor="t" anchorCtr="0">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effectLst>
                    <a:outerShdw blurRad="38100" dist="38100" dir="2700000" algn="tl">
                      <a:srgbClr val="000000">
                        <a:alpha val="43137"/>
                      </a:srgbClr>
                    </a:outerShdw>
                  </a:effectLst>
                  <a:uLnTx/>
                  <a:uFillTx/>
                  <a:latin typeface="Calibri" panose="020F0502020204030204" pitchFamily="34" charset="0"/>
                  <a:ea typeface="Arial"/>
                  <a:cs typeface="Calibri" panose="020F0502020204030204" pitchFamily="34" charset="0"/>
                  <a:sym typeface="Arial"/>
                </a:rPr>
                <a:t> </a:t>
              </a:r>
              <a:r>
                <a:rPr lang="en-US" sz="2400" kern="0" dirty="0">
                  <a:effectLst>
                    <a:outerShdw blurRad="38100" dist="38100" dir="2700000" algn="tl">
                      <a:srgbClr val="000000">
                        <a:alpha val="43137"/>
                      </a:srgbClr>
                    </a:outerShdw>
                  </a:effectLst>
                  <a:latin typeface="Calibri" panose="020F0502020204030204" pitchFamily="34" charset="0"/>
                  <a:ea typeface="Arial"/>
                  <a:cs typeface="Calibri" panose="020F0502020204030204" pitchFamily="34" charset="0"/>
                  <a:sym typeface="Arial"/>
                </a:rPr>
                <a:t>T</a:t>
              </a:r>
              <a:r>
                <a:rPr kumimoji="0" lang="en-US" sz="2400" b="0" i="0" u="none" strike="noStrike" kern="0" cap="none" spc="0" normalizeH="0" baseline="0" noProof="0" dirty="0">
                  <a:ln>
                    <a:noFill/>
                  </a:ln>
                  <a:effectLst>
                    <a:outerShdw blurRad="38100" dist="38100" dir="2700000" algn="tl">
                      <a:srgbClr val="000000">
                        <a:alpha val="43137"/>
                      </a:srgbClr>
                    </a:outerShdw>
                  </a:effectLst>
                  <a:uLnTx/>
                  <a:uFillTx/>
                  <a:latin typeface="Calibri" panose="020F0502020204030204" pitchFamily="34" charset="0"/>
                  <a:ea typeface="Arial"/>
                  <a:cs typeface="Calibri" panose="020F0502020204030204" pitchFamily="34" charset="0"/>
                  <a:sym typeface="Arial"/>
                </a:rPr>
                <a:t>wo outcomes are important:</a:t>
              </a:r>
              <a:endParaRPr kumimoji="0" sz="2400" b="0" i="0" u="none" strike="noStrike" kern="0" cap="none" spc="0" normalizeH="0" baseline="0" noProof="0" dirty="0">
                <a:ln>
                  <a:noFill/>
                </a:ln>
                <a:effectLst>
                  <a:outerShdw blurRad="38100" dist="38100" dir="2700000" algn="tl">
                    <a:srgbClr val="000000">
                      <a:alpha val="43137"/>
                    </a:srgbClr>
                  </a:outerShdw>
                </a:effectLst>
                <a:uLnTx/>
                <a:uFillTx/>
                <a:latin typeface="Calibri" panose="020F0502020204030204" pitchFamily="34" charset="0"/>
                <a:ea typeface="Arial"/>
                <a:cs typeface="Calibri" panose="020F0502020204030204" pitchFamily="34" charset="0"/>
                <a:sym typeface="Arial"/>
              </a:endParaRPr>
            </a:p>
          </p:txBody>
        </p:sp>
      </p:grpSp>
      <p:sp>
        <p:nvSpPr>
          <p:cNvPr id="29" name="Google Shape;279;p18">
            <a:extLst>
              <a:ext uri="{FF2B5EF4-FFF2-40B4-BE49-F238E27FC236}">
                <a16:creationId xmlns:a16="http://schemas.microsoft.com/office/drawing/2014/main" xmlns="" id="{5D6AB520-2FC1-C999-BEB7-74963FCAC52A}"/>
              </a:ext>
            </a:extLst>
          </p:cNvPr>
          <p:cNvSpPr/>
          <p:nvPr/>
        </p:nvSpPr>
        <p:spPr>
          <a:xfrm>
            <a:off x="4239227" y="5776653"/>
            <a:ext cx="6204430" cy="46162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effectLst/>
                <a:uLnTx/>
                <a:uFillTx/>
                <a:latin typeface="Calibri" panose="020F0502020204030204" pitchFamily="34" charset="0"/>
                <a:ea typeface="Arial"/>
                <a:cs typeface="Calibri" panose="020F0502020204030204" pitchFamily="34" charset="0"/>
                <a:sym typeface="Arial"/>
              </a:rPr>
              <a:t>2. </a:t>
            </a:r>
            <a:r>
              <a:rPr kumimoji="0" lang="en-US" sz="2400" b="0" i="1" u="none" strike="noStrike" kern="0" cap="none" spc="0" normalizeH="0" baseline="0" noProof="0" dirty="0">
                <a:ln>
                  <a:noFill/>
                </a:ln>
                <a:effectLst/>
                <a:uLnTx/>
                <a:uFillTx/>
                <a:latin typeface="Calibri" panose="020F0502020204030204" pitchFamily="34" charset="0"/>
                <a:ea typeface="Arial"/>
                <a:cs typeface="Calibri" panose="020F0502020204030204" pitchFamily="34" charset="0"/>
                <a:sym typeface="Arial"/>
              </a:rPr>
              <a:t>Have the group’s task needs been met?</a:t>
            </a:r>
            <a:endParaRPr kumimoji="0" b="0" i="0" u="none" strike="noStrike" kern="0" cap="none" spc="0" normalizeH="0" baseline="0" noProof="0" dirty="0">
              <a:ln>
                <a:noFill/>
              </a:ln>
              <a:effectLst/>
              <a:uLnTx/>
              <a:uFillTx/>
              <a:latin typeface="Calibri" panose="020F0502020204030204" pitchFamily="34" charset="0"/>
              <a:cs typeface="Calibri" panose="020F0502020204030204" pitchFamily="34" charset="0"/>
              <a:sym typeface="Arial"/>
            </a:endParaRPr>
          </a:p>
        </p:txBody>
      </p:sp>
      <p:sp>
        <p:nvSpPr>
          <p:cNvPr id="30" name="TextBox 29">
            <a:extLst>
              <a:ext uri="{FF2B5EF4-FFF2-40B4-BE49-F238E27FC236}">
                <a16:creationId xmlns:a16="http://schemas.microsoft.com/office/drawing/2014/main" xmlns="" id="{5E001302-AC5D-31E5-33A2-34388BF7B877}"/>
              </a:ext>
            </a:extLst>
          </p:cNvPr>
          <p:cNvSpPr txBox="1"/>
          <p:nvPr/>
        </p:nvSpPr>
        <p:spPr>
          <a:xfrm>
            <a:off x="5873549" y="1148190"/>
            <a:ext cx="4884596" cy="646331"/>
          </a:xfrm>
          <a:prstGeom prst="rect">
            <a:avLst/>
          </a:prstGeom>
          <a:noFill/>
        </p:spPr>
        <p:txBody>
          <a:bodyPr wrap="square">
            <a:spAutoFit/>
          </a:bodyPr>
          <a:lstStyle/>
          <a:p>
            <a:pPr algn="r"/>
            <a:r>
              <a:rPr lang="en-US" sz="3600" b="1" u="none" strike="noStrike" baseline="0" dirty="0">
                <a:latin typeface="+mj-lt"/>
              </a:rPr>
              <a:t>The Leadership Process</a:t>
            </a:r>
            <a:endParaRPr lang="en-US" sz="2400" dirty="0">
              <a:latin typeface="+mj-lt"/>
            </a:endParaRPr>
          </a:p>
        </p:txBody>
      </p:sp>
    </p:spTree>
    <p:extLst>
      <p:ext uri="{BB962C8B-B14F-4D97-AF65-F5344CB8AC3E}">
        <p14:creationId xmlns:p14="http://schemas.microsoft.com/office/powerpoint/2010/main" val="234384646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1000"/>
                                        <p:tgtEl>
                                          <p:spTgt spid="24"/>
                                        </p:tgtEl>
                                      </p:cBhvr>
                                    </p:animEffect>
                                    <p:anim calcmode="lin" valueType="num">
                                      <p:cBhvr>
                                        <p:cTn id="22" dur="1000" fill="hold"/>
                                        <p:tgtEl>
                                          <p:spTgt spid="24"/>
                                        </p:tgtEl>
                                        <p:attrNameLst>
                                          <p:attrName>ppt_x</p:attrName>
                                        </p:attrNameLst>
                                      </p:cBhvr>
                                      <p:tavLst>
                                        <p:tav tm="0">
                                          <p:val>
                                            <p:strVal val="#ppt_x"/>
                                          </p:val>
                                        </p:tav>
                                        <p:tav tm="100000">
                                          <p:val>
                                            <p:strVal val="#ppt_x"/>
                                          </p:val>
                                        </p:tav>
                                      </p:tavLst>
                                    </p:anim>
                                    <p:anim calcmode="lin" valueType="num">
                                      <p:cBhvr>
                                        <p:cTn id="2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1000"/>
                                        <p:tgtEl>
                                          <p:spTgt spid="23"/>
                                        </p:tgtEl>
                                      </p:cBhvr>
                                    </p:animEffect>
                                    <p:anim calcmode="lin" valueType="num">
                                      <p:cBhvr>
                                        <p:cTn id="29" dur="1000" fill="hold"/>
                                        <p:tgtEl>
                                          <p:spTgt spid="23"/>
                                        </p:tgtEl>
                                        <p:attrNameLst>
                                          <p:attrName>ppt_x</p:attrName>
                                        </p:attrNameLst>
                                      </p:cBhvr>
                                      <p:tavLst>
                                        <p:tav tm="0">
                                          <p:val>
                                            <p:strVal val="#ppt_x"/>
                                          </p:val>
                                        </p:tav>
                                        <p:tav tm="100000">
                                          <p:val>
                                            <p:strVal val="#ppt_x"/>
                                          </p:val>
                                        </p:tav>
                                      </p:tavLst>
                                    </p:anim>
                                    <p:anim calcmode="lin" valueType="num">
                                      <p:cBhvr>
                                        <p:cTn id="30"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1000"/>
                                        <p:tgtEl>
                                          <p:spTgt spid="29"/>
                                        </p:tgtEl>
                                      </p:cBhvr>
                                    </p:animEffect>
                                    <p:anim calcmode="lin" valueType="num">
                                      <p:cBhvr>
                                        <p:cTn id="36" dur="1000" fill="hold"/>
                                        <p:tgtEl>
                                          <p:spTgt spid="29"/>
                                        </p:tgtEl>
                                        <p:attrNameLst>
                                          <p:attrName>ppt_x</p:attrName>
                                        </p:attrNameLst>
                                      </p:cBhvr>
                                      <p:tavLst>
                                        <p:tav tm="0">
                                          <p:val>
                                            <p:strVal val="#ppt_x"/>
                                          </p:val>
                                        </p:tav>
                                        <p:tav tm="100000">
                                          <p:val>
                                            <p:strVal val="#ppt_x"/>
                                          </p:val>
                                        </p:tav>
                                      </p:tavLst>
                                    </p:anim>
                                    <p:anim calcmode="lin" valueType="num">
                                      <p:cBhvr>
                                        <p:cTn id="37"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701" name="Rectangle 136">
            <a:extLst>
              <a:ext uri="{FF2B5EF4-FFF2-40B4-BE49-F238E27FC236}">
                <a16:creationId xmlns:a16="http://schemas.microsoft.com/office/drawing/2014/main" xmlns="" id="{04812C46-200A-4DEB-A05E-3ED6C68C23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pic>
        <p:nvPicPr>
          <p:cNvPr id="3074" name="Picture 2" descr="10 Steps To Own Your Personal Power">
            <a:extLst>
              <a:ext uri="{FF2B5EF4-FFF2-40B4-BE49-F238E27FC236}">
                <a16:creationId xmlns:a16="http://schemas.microsoft.com/office/drawing/2014/main" xmlns="" id="{87B64EC4-F15B-425F-BFE8-90528F1F10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1"/>
          <a:stretch/>
        </p:blipFill>
        <p:spPr bwMode="auto">
          <a:xfrm>
            <a:off x="4990918" y="10"/>
            <a:ext cx="7198033" cy="6857990"/>
          </a:xfrm>
          <a:prstGeom prst="rect">
            <a:avLst/>
          </a:prstGeom>
          <a:noFill/>
          <a:extLst>
            <a:ext uri="{909E8E84-426E-40DD-AFC4-6F175D3DCCD1}">
              <a14:hiddenFill xmlns:a14="http://schemas.microsoft.com/office/drawing/2010/main">
                <a:solidFill>
                  <a:srgbClr val="FFFFFF"/>
                </a:solidFill>
              </a14:hiddenFill>
            </a:ext>
          </a:extLst>
        </p:spPr>
      </p:pic>
      <p:sp>
        <p:nvSpPr>
          <p:cNvPr id="139" name="Rectangle 138">
            <a:extLst>
              <a:ext uri="{FF2B5EF4-FFF2-40B4-BE49-F238E27FC236}">
                <a16:creationId xmlns:a16="http://schemas.microsoft.com/office/drawing/2014/main" xmlns="" id="{D1EA859B-E555-4109-94F3-6700E046E0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a:ea typeface="+mn-ea"/>
              <a:cs typeface="+mn-cs"/>
            </a:endParaRPr>
          </a:p>
        </p:txBody>
      </p:sp>
      <p:sp>
        <p:nvSpPr>
          <p:cNvPr id="29698" name="Title 1">
            <a:extLst>
              <a:ext uri="{FF2B5EF4-FFF2-40B4-BE49-F238E27FC236}">
                <a16:creationId xmlns:a16="http://schemas.microsoft.com/office/drawing/2014/main" xmlns="" id="{0F5E1FB7-8D87-4157-8828-89007A59CC4E}"/>
              </a:ext>
            </a:extLst>
          </p:cNvPr>
          <p:cNvSpPr>
            <a:spLocks noGrp="1"/>
          </p:cNvSpPr>
          <p:nvPr>
            <p:ph type="title"/>
          </p:nvPr>
        </p:nvSpPr>
        <p:spPr>
          <a:xfrm>
            <a:off x="682180" y="592148"/>
            <a:ext cx="3822189" cy="1899912"/>
          </a:xfrm>
        </p:spPr>
        <p:txBody>
          <a:bodyPr>
            <a:normAutofit/>
          </a:bodyPr>
          <a:lstStyle/>
          <a:p>
            <a:pPr algn="l"/>
            <a:r>
              <a:rPr lang="en-US" sz="4000" b="1" dirty="0">
                <a:latin typeface="+mn-lt"/>
              </a:rPr>
              <a:t>Leader Emergence</a:t>
            </a:r>
            <a:endParaRPr lang="en-US" altLang="en-US" sz="4000" b="1" dirty="0"/>
          </a:p>
        </p:txBody>
      </p:sp>
      <p:sp>
        <p:nvSpPr>
          <p:cNvPr id="29699" name="Content Placeholder 2">
            <a:extLst>
              <a:ext uri="{FF2B5EF4-FFF2-40B4-BE49-F238E27FC236}">
                <a16:creationId xmlns:a16="http://schemas.microsoft.com/office/drawing/2014/main" xmlns="" id="{E83FD99F-4AC5-4930-A553-507ADB089BE0}"/>
              </a:ext>
            </a:extLst>
          </p:cNvPr>
          <p:cNvSpPr>
            <a:spLocks noGrp="1"/>
          </p:cNvSpPr>
          <p:nvPr>
            <p:ph idx="1"/>
          </p:nvPr>
        </p:nvSpPr>
        <p:spPr>
          <a:xfrm>
            <a:off x="682180" y="2401962"/>
            <a:ext cx="5822792" cy="3742762"/>
          </a:xfrm>
        </p:spPr>
        <p:txBody>
          <a:bodyPr>
            <a:noAutofit/>
          </a:bodyPr>
          <a:lstStyle/>
          <a:p>
            <a:pPr marL="0" indent="0">
              <a:buNone/>
            </a:pPr>
            <a:r>
              <a:rPr lang="en-US" sz="2600" dirty="0"/>
              <a:t>Organizations have two kinds of leaders:</a:t>
            </a:r>
          </a:p>
          <a:p>
            <a:pPr marL="285750" indent="-285750"/>
            <a:r>
              <a:rPr lang="en-US" sz="2600" dirty="0"/>
              <a:t>A </a:t>
            </a:r>
            <a:r>
              <a:rPr lang="en-US" sz="2600" b="1" dirty="0">
                <a:solidFill>
                  <a:srgbClr val="C00000"/>
                </a:solidFill>
              </a:rPr>
              <a:t>formal leader </a:t>
            </a:r>
            <a:r>
              <a:rPr lang="en-US" sz="2600" dirty="0"/>
              <a:t>is that individual who is recognized by those outside the group as the official leader of the group.</a:t>
            </a:r>
          </a:p>
          <a:p>
            <a:pPr marL="285750" indent="-285750"/>
            <a:r>
              <a:rPr lang="en-US" sz="2600" b="1" dirty="0">
                <a:solidFill>
                  <a:srgbClr val="0070C0"/>
                </a:solidFill>
              </a:rPr>
              <a:t>Informal leaders</a:t>
            </a:r>
            <a:r>
              <a:rPr lang="en-US" sz="2600" dirty="0"/>
              <a:t>, by contrast, are not assigned by the organization. The </a:t>
            </a:r>
            <a:r>
              <a:rPr lang="en-US" sz="2600" b="1" dirty="0"/>
              <a:t>informal leader </a:t>
            </a:r>
            <a:r>
              <a:rPr lang="en-US" sz="2600" dirty="0"/>
              <a:t>is that individual whom members of the group acknowledge as their leader.</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animEffect transition="in" filter="fade">
                                      <p:cBhvr>
                                        <p:cTn id="7" dur="1000"/>
                                        <p:tgtEl>
                                          <p:spTgt spid="29699">
                                            <p:txEl>
                                              <p:pRg st="0" end="0"/>
                                            </p:txEl>
                                          </p:spTgt>
                                        </p:tgtEl>
                                      </p:cBhvr>
                                    </p:animEffect>
                                    <p:anim calcmode="lin" valueType="num">
                                      <p:cBhvr>
                                        <p:cTn id="8" dur="1000" fill="hold"/>
                                        <p:tgtEl>
                                          <p:spTgt spid="2969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969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9699">
                                            <p:txEl>
                                              <p:pRg st="1" end="1"/>
                                            </p:txEl>
                                          </p:spTgt>
                                        </p:tgtEl>
                                        <p:attrNameLst>
                                          <p:attrName>style.visibility</p:attrName>
                                        </p:attrNameLst>
                                      </p:cBhvr>
                                      <p:to>
                                        <p:strVal val="visible"/>
                                      </p:to>
                                    </p:set>
                                    <p:animEffect transition="in" filter="fade">
                                      <p:cBhvr>
                                        <p:cTn id="14" dur="1000"/>
                                        <p:tgtEl>
                                          <p:spTgt spid="29699">
                                            <p:txEl>
                                              <p:pRg st="1" end="1"/>
                                            </p:txEl>
                                          </p:spTgt>
                                        </p:tgtEl>
                                      </p:cBhvr>
                                    </p:animEffect>
                                    <p:anim calcmode="lin" valueType="num">
                                      <p:cBhvr>
                                        <p:cTn id="15" dur="1000" fill="hold"/>
                                        <p:tgtEl>
                                          <p:spTgt spid="2969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969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9699">
                                            <p:txEl>
                                              <p:pRg st="2" end="2"/>
                                            </p:txEl>
                                          </p:spTgt>
                                        </p:tgtEl>
                                        <p:attrNameLst>
                                          <p:attrName>style.visibility</p:attrName>
                                        </p:attrNameLst>
                                      </p:cBhvr>
                                      <p:to>
                                        <p:strVal val="visible"/>
                                      </p:to>
                                    </p:set>
                                    <p:animEffect transition="in" filter="fade">
                                      <p:cBhvr>
                                        <p:cTn id="21" dur="1000"/>
                                        <p:tgtEl>
                                          <p:spTgt spid="29699">
                                            <p:txEl>
                                              <p:pRg st="2" end="2"/>
                                            </p:txEl>
                                          </p:spTgt>
                                        </p:tgtEl>
                                      </p:cBhvr>
                                    </p:animEffect>
                                    <p:anim calcmode="lin" valueType="num">
                                      <p:cBhvr>
                                        <p:cTn id="22" dur="1000" fill="hold"/>
                                        <p:tgtEl>
                                          <p:spTgt spid="2969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969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3"/>
        <p:cNvGrpSpPr/>
        <p:nvPr/>
      </p:nvGrpSpPr>
      <p:grpSpPr>
        <a:xfrm>
          <a:off x="0" y="0"/>
          <a:ext cx="0" cy="0"/>
          <a:chOff x="0" y="0"/>
          <a:chExt cx="0" cy="0"/>
        </a:xfrm>
      </p:grpSpPr>
      <p:sp useBgFill="1">
        <p:nvSpPr>
          <p:cNvPr id="297" name="!!BGRectangle">
            <a:extLst>
              <a:ext uri="{FF2B5EF4-FFF2-40B4-BE49-F238E27FC236}">
                <a16:creationId xmlns:a16="http://schemas.microsoft.com/office/drawing/2014/main" xmlns="" id="{F1611BA9-268A-49A6-84F8-FC91536686E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Rectangle 99">
            <a:extLst>
              <a:ext uri="{FF2B5EF4-FFF2-40B4-BE49-F238E27FC236}">
                <a16:creationId xmlns:a16="http://schemas.microsoft.com/office/drawing/2014/main" xmlns="" id="{E20EB187-900F-4AF5-813B-101456D9FD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9" name="Picture 285" descr="A group of yellow figures and a red figure on the other side">
            <a:extLst>
              <a:ext uri="{FF2B5EF4-FFF2-40B4-BE49-F238E27FC236}">
                <a16:creationId xmlns:a16="http://schemas.microsoft.com/office/drawing/2014/main" xmlns="" id="{C316C689-3120-4FF6-B5F8-7256CC89927A}"/>
              </a:ext>
            </a:extLst>
          </p:cNvPr>
          <p:cNvPicPr>
            <a:picLocks noChangeAspect="1"/>
          </p:cNvPicPr>
          <p:nvPr/>
        </p:nvPicPr>
        <p:blipFill rotWithShape="1">
          <a:blip r:embed="rId3" cstate="screen">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84" name="Google Shape;284;p19"/>
          <p:cNvSpPr txBox="1">
            <a:spLocks noGrp="1"/>
          </p:cNvSpPr>
          <p:nvPr>
            <p:ph type="title"/>
          </p:nvPr>
        </p:nvSpPr>
        <p:spPr>
          <a:xfrm>
            <a:off x="307519" y="1178380"/>
            <a:ext cx="3444918" cy="4457696"/>
          </a:xfrm>
          <a:prstGeom prst="rect">
            <a:avLst/>
          </a:prstGeom>
        </p:spPr>
        <p:txBody>
          <a:bodyPr spcFirstLastPara="1" vert="horz" lIns="91440" tIns="45720" rIns="91440" bIns="45720" rtlCol="0" anchor="ctr" anchorCtr="0">
            <a:noAutofit/>
          </a:bodyPr>
          <a:lstStyle/>
          <a:p>
            <a:pPr marL="0" lvl="0" indent="0" algn="r">
              <a:spcAft>
                <a:spcPts val="0"/>
              </a:spcAft>
              <a:buClr>
                <a:srgbClr val="FFFFFF"/>
              </a:buClr>
              <a:buSzPts val="3600"/>
            </a:pPr>
            <a:r>
              <a:rPr lang="en-US" sz="4000" b="1" i="0" u="none" strike="noStrike" baseline="0" dirty="0">
                <a:effectLst>
                  <a:outerShdw blurRad="38100" dist="38100" dir="2700000" algn="tl">
                    <a:srgbClr val="000000">
                      <a:alpha val="43137"/>
                    </a:srgbClr>
                  </a:outerShdw>
                </a:effectLst>
              </a:rPr>
              <a:t>Paths to Leadership </a:t>
            </a:r>
            <a:endParaRPr lang="en-US" sz="6600" b="1" dirty="0">
              <a:effectLst>
                <a:outerShdw blurRad="38100" dist="38100" dir="2700000" algn="tl">
                  <a:srgbClr val="000000">
                    <a:alpha val="43137"/>
                  </a:srgbClr>
                </a:outerShdw>
              </a:effectLst>
            </a:endParaRPr>
          </a:p>
        </p:txBody>
      </p:sp>
      <p:sp>
        <p:nvSpPr>
          <p:cNvPr id="102" name="!!Line">
            <a:extLst>
              <a:ext uri="{FF2B5EF4-FFF2-40B4-BE49-F238E27FC236}">
                <a16:creationId xmlns:a16="http://schemas.microsoft.com/office/drawing/2014/main" xmlns="" id="{1825D5AF-D278-4D9A-A4F5-A1A1D35076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059936" y="2286000"/>
            <a:ext cx="27432"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xmlns="" id="{9BDD9F95-3FE8-4554-9A22-BF557E9C1C24}"/>
              </a:ext>
            </a:extLst>
          </p:cNvPr>
          <p:cNvSpPr txBox="1"/>
          <p:nvPr/>
        </p:nvSpPr>
        <p:spPr>
          <a:xfrm>
            <a:off x="4396488" y="1178380"/>
            <a:ext cx="7304920" cy="4970591"/>
          </a:xfrm>
          <a:prstGeom prst="rect">
            <a:avLst/>
          </a:prstGeom>
          <a:noFill/>
        </p:spPr>
        <p:txBody>
          <a:bodyPr wrap="square">
            <a:spAutoFit/>
          </a:bodyPr>
          <a:lstStyle/>
          <a:p>
            <a:pPr>
              <a:spcBef>
                <a:spcPts val="1200"/>
              </a:spcBef>
            </a:pPr>
            <a:r>
              <a:rPr lang="en-US" sz="2700" b="1" i="0" u="none" strike="noStrike" baseline="0" dirty="0">
                <a:effectLst>
                  <a:outerShdw blurRad="38100" dist="38100" dir="2700000" algn="tl">
                    <a:srgbClr val="000000">
                      <a:alpha val="43137"/>
                    </a:srgbClr>
                  </a:outerShdw>
                </a:effectLst>
                <a:latin typeface="+mj-lt"/>
              </a:rPr>
              <a:t>People come to leadership positions through two dynamics:</a:t>
            </a:r>
          </a:p>
          <a:p>
            <a:pPr marL="342900" indent="-342900">
              <a:spcBef>
                <a:spcPts val="1200"/>
              </a:spcBef>
              <a:buFont typeface="Arial" panose="020B0604020202020204" pitchFamily="34" charset="0"/>
              <a:buChar char="•"/>
            </a:pPr>
            <a:r>
              <a:rPr lang="en-US" sz="2700" b="0" i="0" u="none" strike="noStrike" baseline="0" dirty="0">
                <a:effectLst>
                  <a:outerShdw blurRad="38100" dist="38100" dir="2700000" algn="tl">
                    <a:srgbClr val="000000">
                      <a:alpha val="43137"/>
                    </a:srgbClr>
                  </a:outerShdw>
                </a:effectLst>
                <a:latin typeface="+mj-lt"/>
              </a:rPr>
              <a:t>In many instances, people are put into positions of leadership by forces outside the group. We refer to these persons as the </a:t>
            </a:r>
            <a:r>
              <a:rPr lang="en-US" sz="2700" b="1" i="0" u="none" strike="noStrike" baseline="0" dirty="0">
                <a:solidFill>
                  <a:srgbClr val="FFFF00"/>
                </a:solidFill>
                <a:effectLst>
                  <a:outerShdw blurRad="38100" dist="38100" dir="2700000" algn="tl">
                    <a:srgbClr val="000000">
                      <a:alpha val="43137"/>
                    </a:srgbClr>
                  </a:outerShdw>
                </a:effectLst>
                <a:latin typeface="+mj-lt"/>
              </a:rPr>
              <a:t>Designated Leaders</a:t>
            </a:r>
            <a:r>
              <a:rPr lang="en-US" sz="2700" b="1" i="0" u="none" strike="noStrike" baseline="0" dirty="0">
                <a:effectLst>
                  <a:outerShdw blurRad="38100" dist="38100" dir="2700000" algn="tl">
                    <a:srgbClr val="000000">
                      <a:alpha val="43137"/>
                    </a:srgbClr>
                  </a:outerShdw>
                </a:effectLst>
                <a:latin typeface="+mj-lt"/>
              </a:rPr>
              <a:t> </a:t>
            </a:r>
            <a:r>
              <a:rPr lang="en-US" sz="2700" b="0" i="0" u="none" strike="noStrike" baseline="0" dirty="0">
                <a:effectLst>
                  <a:outerShdw blurRad="38100" dist="38100" dir="2700000" algn="tl">
                    <a:srgbClr val="000000">
                      <a:alpha val="43137"/>
                    </a:srgbClr>
                  </a:outerShdw>
                </a:effectLst>
                <a:latin typeface="+mj-lt"/>
              </a:rPr>
              <a:t>(in this instance the designated and formal leader are the same person).</a:t>
            </a:r>
          </a:p>
          <a:p>
            <a:pPr marL="342900" indent="-342900">
              <a:spcBef>
                <a:spcPts val="1200"/>
              </a:spcBef>
              <a:buFont typeface="Arial" panose="020B0604020202020204" pitchFamily="34" charset="0"/>
              <a:buChar char="•"/>
            </a:pPr>
            <a:r>
              <a:rPr lang="en-US" sz="2700" b="1" i="0" u="none" strike="noStrike" baseline="0" dirty="0">
                <a:solidFill>
                  <a:srgbClr val="00B0F0"/>
                </a:solidFill>
                <a:effectLst>
                  <a:outerShdw blurRad="38100" dist="38100" dir="2700000" algn="tl">
                    <a:srgbClr val="000000">
                      <a:alpha val="43137"/>
                    </a:srgbClr>
                  </a:outerShdw>
                </a:effectLst>
                <a:latin typeface="+mj-lt"/>
              </a:rPr>
              <a:t>Emergent Leaders</a:t>
            </a:r>
            <a:r>
              <a:rPr lang="en-US" sz="2700" b="0" i="0" u="none" strike="noStrike" baseline="0" dirty="0">
                <a:effectLst>
                  <a:outerShdw blurRad="38100" dist="38100" dir="2700000" algn="tl">
                    <a:srgbClr val="000000">
                      <a:alpha val="43137"/>
                    </a:srgbClr>
                  </a:outerShdw>
                </a:effectLst>
                <a:latin typeface="+mj-lt"/>
              </a:rPr>
              <a:t>, on the other hand, arise from the dynamics and processes that unfold within and among a group of individuals as they endeavor to achieve a collective goal. </a:t>
            </a:r>
            <a:endParaRPr lang="en-US" sz="2700" dirty="0">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159767627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Effect transition="in" filter="fade">
                                      <p:cBhvr>
                                        <p:cTn id="14" dur="1000"/>
                                        <p:tgtEl>
                                          <p:spTgt spid="9">
                                            <p:txEl>
                                              <p:pRg st="1" end="1"/>
                                            </p:txEl>
                                          </p:spTgt>
                                        </p:tgtEl>
                                      </p:cBhvr>
                                    </p:animEffect>
                                    <p:anim calcmode="lin" valueType="num">
                                      <p:cBhvr>
                                        <p:cTn id="1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animEffect transition="in" filter="fade">
                                      <p:cBhvr>
                                        <p:cTn id="21" dur="1000"/>
                                        <p:tgtEl>
                                          <p:spTgt spid="9">
                                            <p:txEl>
                                              <p:pRg st="2" end="2"/>
                                            </p:txEl>
                                          </p:spTgt>
                                        </p:tgtEl>
                                      </p:cBhvr>
                                    </p:animEffect>
                                    <p:anim calcmode="lin" valueType="num">
                                      <p:cBhvr>
                                        <p:cTn id="22"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xmlns="" id="{04812C46-200A-4DEB-A05E-3ED6C68C23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pic>
        <p:nvPicPr>
          <p:cNvPr id="3" name="Picture 2" descr="Are you an effective leader? Here&amp;#39;s how to tell | HRD Australia">
            <a:extLst>
              <a:ext uri="{FF2B5EF4-FFF2-40B4-BE49-F238E27FC236}">
                <a16:creationId xmlns:a16="http://schemas.microsoft.com/office/drawing/2014/main" xmlns="" id="{09F8ED76-7D26-4951-BBB8-EBB83B836E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10"/>
            <a:ext cx="9013316" cy="685799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xmlns="" id="{D1EA859B-E555-4109-94F3-6700E046E0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a:ea typeface="+mn-ea"/>
              <a:cs typeface="+mn-cs"/>
            </a:endParaRPr>
          </a:p>
        </p:txBody>
      </p:sp>
      <p:sp>
        <p:nvSpPr>
          <p:cNvPr id="2" name="Footer Placeholder 1">
            <a:extLst>
              <a:ext uri="{FF2B5EF4-FFF2-40B4-BE49-F238E27FC236}">
                <a16:creationId xmlns:a16="http://schemas.microsoft.com/office/drawing/2014/main" xmlns="" id="{6803C5B1-DDC4-4C0A-BDED-B2864F65B756}"/>
              </a:ext>
            </a:extLst>
          </p:cNvPr>
          <p:cNvSpPr>
            <a:spLocks noGrp="1"/>
          </p:cNvSpPr>
          <p:nvPr>
            <p:ph type="ftr" sz="quarter" idx="12"/>
          </p:nvPr>
        </p:nvSpPr>
        <p:spPr>
          <a:xfrm>
            <a:off x="4038600" y="6356350"/>
            <a:ext cx="4114800" cy="365125"/>
          </a:xfrm>
        </p:spPr>
        <p:txBody>
          <a:bodyPr vert="horz" lIns="91440" tIns="45720" rIns="91440" bIns="45720" rtlCol="0" anchor="ct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altLang="x-none" sz="1200" b="0" i="0" u="none" strike="noStrike" kern="1200" cap="none" spc="0" normalizeH="0" baseline="0" noProof="0">
                <a:ln>
                  <a:noFill/>
                </a:ln>
                <a:solidFill>
                  <a:srgbClr val="FFFFFF"/>
                </a:solidFill>
                <a:effectLst/>
                <a:uLnTx/>
                <a:uFillTx/>
                <a:latin typeface="Calibri" panose="020F0502020204030204"/>
                <a:ea typeface="+mn-ea"/>
                <a:cs typeface="+mn-cs"/>
              </a:rPr>
              <a:t>©2010, 2007, 2003 Pearson Education, Inc.</a:t>
            </a:r>
          </a:p>
        </p:txBody>
      </p:sp>
      <p:sp>
        <p:nvSpPr>
          <p:cNvPr id="17" name="Rectangle 4">
            <a:extLst>
              <a:ext uri="{FF2B5EF4-FFF2-40B4-BE49-F238E27FC236}">
                <a16:creationId xmlns:a16="http://schemas.microsoft.com/office/drawing/2014/main" xmlns="" id="{0FB89CAA-D419-4584-AE1C-EE35F6BC912C}"/>
              </a:ext>
            </a:extLst>
          </p:cNvPr>
          <p:cNvSpPr txBox="1">
            <a:spLocks noChangeArrowheads="1"/>
          </p:cNvSpPr>
          <p:nvPr/>
        </p:nvSpPr>
        <p:spPr>
          <a:xfrm>
            <a:off x="5544273" y="3820005"/>
            <a:ext cx="6342927" cy="622826"/>
          </a:xfrm>
          <a:prstGeom prst="rect">
            <a:avLst/>
          </a:prstGeom>
        </p:spPr>
        <p:txBody>
          <a:bodyPr vert="horz" lIns="91440" tIns="45720" rIns="91440" bIns="45720" rtlCol="0">
            <a:normAutofit/>
          </a:bodyPr>
          <a:lstStyle>
            <a:defPPr>
              <a:defRPr lang="en-US"/>
            </a:defPPr>
            <a:lvl1pPr marL="342900" indent="-228600" eaLnBrk="1" hangingPunct="1">
              <a:lnSpc>
                <a:spcPct val="90000"/>
              </a:lnSpc>
              <a:spcBef>
                <a:spcPct val="20000"/>
              </a:spcBef>
              <a:buFont typeface="Arial" panose="020B0604020202020204" pitchFamily="34" charset="0"/>
              <a:buChar char="•"/>
              <a:defRPr sz="2000">
                <a:latin typeface="+mn-lt"/>
              </a:defRPr>
            </a:lvl1pPr>
            <a:lvl2pPr marL="742950" indent="-285750">
              <a:spcBef>
                <a:spcPct val="20000"/>
              </a:spcBef>
              <a:buFont typeface="Arial" panose="020B0604020202020204" pitchFamily="34" charset="0"/>
              <a:buChar char="–"/>
              <a:defRPr sz="2800">
                <a:latin typeface="+mn-lt"/>
              </a:defRPr>
            </a:lvl2pPr>
            <a:lvl3pPr marL="1143000" indent="-228600">
              <a:spcBef>
                <a:spcPct val="20000"/>
              </a:spcBef>
              <a:buFont typeface="Arial" panose="020B0604020202020204" pitchFamily="34" charset="0"/>
              <a:buChar char="•"/>
              <a:defRPr sz="2400">
                <a:latin typeface="+mn-lt"/>
              </a:defRPr>
            </a:lvl3pPr>
            <a:lvl4pPr marL="1600200" indent="-228600">
              <a:spcBef>
                <a:spcPct val="20000"/>
              </a:spcBef>
              <a:buFont typeface="Arial" panose="020B0604020202020204" pitchFamily="34" charset="0"/>
              <a:buChar char="–"/>
              <a:defRPr sz="2000">
                <a:latin typeface="+mn-lt"/>
              </a:defRPr>
            </a:lvl4pPr>
            <a:lvl5pPr marL="2057400" indent="-228600">
              <a:spcBef>
                <a:spcPct val="20000"/>
              </a:spcBef>
              <a:buFont typeface="Arial" panose="020B0604020202020204" pitchFamily="34" charset="0"/>
              <a:buChar char="»"/>
              <a:defRPr sz="2000">
                <a:latin typeface="+mn-lt"/>
              </a:defRPr>
            </a:lvl5pPr>
            <a:lvl6pPr marL="2514600" indent="-228600">
              <a:spcBef>
                <a:spcPct val="20000"/>
              </a:spcBef>
              <a:buFont typeface="Arial" pitchFamily="34" charset="0"/>
              <a:buChar char="•"/>
              <a:defRPr sz="2000">
                <a:latin typeface="+mn-lt"/>
              </a:defRPr>
            </a:lvl6pPr>
            <a:lvl7pPr marL="2971800" indent="-228600">
              <a:spcBef>
                <a:spcPct val="20000"/>
              </a:spcBef>
              <a:buFont typeface="Arial" pitchFamily="34" charset="0"/>
              <a:buChar char="•"/>
              <a:defRPr sz="2000">
                <a:latin typeface="+mn-lt"/>
              </a:defRPr>
            </a:lvl7pPr>
            <a:lvl8pPr marL="3429000" indent="-228600">
              <a:spcBef>
                <a:spcPct val="20000"/>
              </a:spcBef>
              <a:buFont typeface="Arial" pitchFamily="34" charset="0"/>
              <a:buChar char="•"/>
              <a:defRPr sz="2000">
                <a:latin typeface="+mn-lt"/>
              </a:defRPr>
            </a:lvl8pPr>
            <a:lvl9pPr marL="3886200" indent="-228600">
              <a:spcBef>
                <a:spcPct val="20000"/>
              </a:spcBef>
              <a:buFont typeface="Arial" pitchFamily="34" charset="0"/>
              <a:buChar char="•"/>
              <a:defRPr sz="2000">
                <a:latin typeface="+mn-lt"/>
              </a:defRPr>
            </a:lvl9pPr>
          </a:lstStyle>
          <a:p>
            <a:pPr marL="114300" lvl="0" indent="0" algn="r" fontAlgn="base">
              <a:lnSpc>
                <a:spcPct val="100000"/>
              </a:lnSpc>
              <a:spcBef>
                <a:spcPts val="1200"/>
              </a:spcBef>
              <a:spcAft>
                <a:spcPct val="0"/>
              </a:spcAft>
              <a:buNone/>
            </a:pPr>
            <a:r>
              <a:rPr lang="en-US" altLang="en-US" sz="2600" b="1" i="1" dirty="0">
                <a:solidFill>
                  <a:srgbClr val="0070C0"/>
                </a:solidFill>
              </a:rPr>
              <a:t>EMERGENT LEADERS </a:t>
            </a:r>
            <a:r>
              <a:rPr lang="en-US" b="1" i="1" dirty="0">
                <a:solidFill>
                  <a:srgbClr val="0070C0"/>
                </a:solidFill>
              </a:rPr>
              <a:t>(INFORMAL LEADERS)</a:t>
            </a:r>
            <a:endParaRPr kumimoji="0" lang="en-US" altLang="en-US" b="1" i="0" u="none" strike="noStrike" kern="1200" cap="none" spc="0" normalizeH="0" baseline="0" noProof="0" dirty="0">
              <a:ln>
                <a:noFill/>
              </a:ln>
              <a:solidFill>
                <a:prstClr val="black"/>
              </a:solidFill>
              <a:effectLst/>
              <a:uLnTx/>
              <a:uFillTx/>
            </a:endParaRPr>
          </a:p>
        </p:txBody>
      </p:sp>
      <p:sp>
        <p:nvSpPr>
          <p:cNvPr id="4" name="Rectangle 3">
            <a:extLst>
              <a:ext uri="{FF2B5EF4-FFF2-40B4-BE49-F238E27FC236}">
                <a16:creationId xmlns:a16="http://schemas.microsoft.com/office/drawing/2014/main" xmlns="" id="{0E4C268F-AE29-41D4-957F-69CD988D49F0}"/>
              </a:ext>
            </a:extLst>
          </p:cNvPr>
          <p:cNvSpPr txBox="1">
            <a:spLocks noChangeArrowheads="1"/>
          </p:cNvSpPr>
          <p:nvPr/>
        </p:nvSpPr>
        <p:spPr>
          <a:xfrm>
            <a:off x="5772621" y="959027"/>
            <a:ext cx="6114579" cy="659303"/>
          </a:xfrm>
          <a:prstGeom prst="rect">
            <a:avLst/>
          </a:prstGeom>
        </p:spPr>
        <p:txBody>
          <a:bodyPr vert="horz" lIns="91440" tIns="45720" rIns="91440" bIns="45720" rtlCol="0">
            <a:no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4300" marR="0" lvl="0" indent="0" algn="r" defTabSz="914400" rtl="0" eaLnBrk="1" fontAlgn="base" latinLnBrk="0" hangingPunct="1">
              <a:spcBef>
                <a:spcPts val="1200"/>
              </a:spcBef>
              <a:spcAft>
                <a:spcPct val="0"/>
              </a:spcAft>
              <a:buClrTx/>
              <a:buSzTx/>
              <a:buFont typeface="Arial" panose="020B0604020202020204" pitchFamily="34" charset="0"/>
              <a:buNone/>
              <a:tabLst/>
              <a:defRPr/>
            </a:pPr>
            <a:r>
              <a:rPr lang="en-US" altLang="en-US" sz="2600" b="1" i="1" dirty="0">
                <a:solidFill>
                  <a:srgbClr val="C00000"/>
                </a:solidFill>
                <a:latin typeface="+mj-lt"/>
              </a:rPr>
              <a:t>DESIGNATED LEADERS </a:t>
            </a:r>
            <a:r>
              <a:rPr lang="en-US" altLang="en-US" sz="2000" b="1" i="1" dirty="0">
                <a:solidFill>
                  <a:srgbClr val="C00000"/>
                </a:solidFill>
                <a:latin typeface="+mj-lt"/>
              </a:rPr>
              <a:t>(F</a:t>
            </a:r>
            <a:r>
              <a:rPr lang="en-US" sz="2000" b="1" i="1" dirty="0">
                <a:solidFill>
                  <a:srgbClr val="C00000"/>
                </a:solidFill>
                <a:latin typeface="+mj-lt"/>
              </a:rPr>
              <a:t>ORMAL LEADER)</a:t>
            </a:r>
            <a:endParaRPr kumimoji="0" lang="en-US" altLang="en-US" sz="2000" b="1" i="0" u="none" strike="noStrike" kern="1200" cap="none" spc="0" normalizeH="0" baseline="0" noProof="0" dirty="0">
              <a:ln>
                <a:noFill/>
              </a:ln>
              <a:solidFill>
                <a:srgbClr val="C00000"/>
              </a:solidFill>
              <a:effectLst/>
              <a:uLnTx/>
              <a:uFillTx/>
              <a:latin typeface="+mj-lt"/>
              <a:ea typeface="+mn-ea"/>
              <a:cs typeface="+mn-cs"/>
            </a:endParaRPr>
          </a:p>
        </p:txBody>
      </p:sp>
      <p:sp>
        <p:nvSpPr>
          <p:cNvPr id="11" name="TextBox 10">
            <a:extLst>
              <a:ext uri="{FF2B5EF4-FFF2-40B4-BE49-F238E27FC236}">
                <a16:creationId xmlns:a16="http://schemas.microsoft.com/office/drawing/2014/main" xmlns="" id="{B4A9EF16-6980-9BAE-1DDE-8AB79A285BCC}"/>
              </a:ext>
            </a:extLst>
          </p:cNvPr>
          <p:cNvSpPr txBox="1"/>
          <p:nvPr/>
        </p:nvSpPr>
        <p:spPr>
          <a:xfrm>
            <a:off x="5793130" y="1429158"/>
            <a:ext cx="6094070" cy="2246769"/>
          </a:xfrm>
          <a:prstGeom prst="rect">
            <a:avLst/>
          </a:prstGeom>
          <a:noFill/>
        </p:spPr>
        <p:txBody>
          <a:bodyPr wrap="square">
            <a:spAutoFit/>
          </a:bodyPr>
          <a:lstStyle/>
          <a:p>
            <a:pPr marL="342900" marR="0" lvl="0" indent="-228600" algn="r" defTabSz="914400" rtl="0" eaLnBrk="1" fontAlgn="base" latinLnBrk="0" hangingPunct="1">
              <a:spcBef>
                <a:spcPts val="1200"/>
              </a:spcBef>
              <a:spcAft>
                <a:spcPct val="0"/>
              </a:spcAft>
              <a:buClrTx/>
              <a:buSzTx/>
              <a:buFont typeface="Arial" panose="020B0604020202020204" pitchFamily="34" charset="0"/>
              <a:buChar char="•"/>
              <a:tabLst/>
              <a:defRPr/>
            </a:pPr>
            <a:r>
              <a:rPr kumimoji="0" lang="en-US" altLang="en-US" sz="2600" b="0" i="0" u="none" strike="noStrike" kern="1200" cap="none" spc="0" normalizeH="0" baseline="0" noProof="0" dirty="0">
                <a:ln>
                  <a:noFill/>
                </a:ln>
                <a:solidFill>
                  <a:prstClr val="black"/>
                </a:solidFill>
                <a:effectLst/>
                <a:uLnTx/>
                <a:uFillTx/>
                <a:latin typeface="+mj-lt"/>
                <a:ea typeface="+mn-ea"/>
                <a:cs typeface="+mn-cs"/>
              </a:rPr>
              <a:t>Selected by group members or an outside authority</a:t>
            </a:r>
          </a:p>
          <a:p>
            <a:pPr marL="342900" marR="0" lvl="0" indent="-228600" algn="r" defTabSz="914400" rtl="0" eaLnBrk="1" fontAlgn="base" latinLnBrk="0" hangingPunct="1">
              <a:spcBef>
                <a:spcPts val="1200"/>
              </a:spcBef>
              <a:spcAft>
                <a:spcPct val="0"/>
              </a:spcAft>
              <a:buClrTx/>
              <a:buSzTx/>
              <a:buFont typeface="Arial" panose="020B0604020202020204" pitchFamily="34" charset="0"/>
              <a:buChar char="•"/>
              <a:tabLst/>
              <a:defRPr/>
            </a:pPr>
            <a:r>
              <a:rPr kumimoji="0" lang="en-US" altLang="en-US" sz="2600" b="0" i="0" u="none" strike="noStrike" kern="1200" cap="none" spc="0" normalizeH="0" baseline="0" noProof="0" dirty="0">
                <a:ln>
                  <a:noFill/>
                </a:ln>
                <a:solidFill>
                  <a:prstClr val="black"/>
                </a:solidFill>
                <a:effectLst/>
                <a:uLnTx/>
                <a:uFillTx/>
                <a:latin typeface="+mj-lt"/>
                <a:ea typeface="+mn-ea"/>
                <a:cs typeface="+mn-cs"/>
              </a:rPr>
              <a:t>Being designated leader is </a:t>
            </a:r>
            <a:r>
              <a:rPr kumimoji="0" lang="en-US" altLang="en-US" sz="2600" b="1" i="0" u="none" strike="noStrike" kern="1200" cap="none" spc="0" normalizeH="0" baseline="0" noProof="0" dirty="0">
                <a:ln>
                  <a:noFill/>
                </a:ln>
                <a:solidFill>
                  <a:srgbClr val="C00000"/>
                </a:solidFill>
                <a:effectLst/>
                <a:uLnTx/>
                <a:uFillTx/>
                <a:latin typeface="+mj-lt"/>
                <a:ea typeface="+mn-ea"/>
                <a:cs typeface="+mn-cs"/>
              </a:rPr>
              <a:t>no guarantee of leadership ability</a:t>
            </a:r>
            <a:r>
              <a:rPr kumimoji="0" lang="en-US" altLang="en-US" sz="2600" b="0" i="0" u="none" strike="noStrike" kern="1200" cap="none" spc="0" normalizeH="0" baseline="0" noProof="0" dirty="0">
                <a:ln>
                  <a:noFill/>
                </a:ln>
                <a:solidFill>
                  <a:srgbClr val="C00000"/>
                </a:solidFill>
                <a:effectLst/>
                <a:uLnTx/>
                <a:uFillTx/>
                <a:latin typeface="+mj-lt"/>
                <a:ea typeface="+mn-ea"/>
                <a:cs typeface="+mn-cs"/>
              </a:rPr>
              <a:t> </a:t>
            </a:r>
            <a:r>
              <a:rPr kumimoji="0" lang="en-US" altLang="en-US" sz="2600" b="1" i="0" u="none" strike="noStrike" kern="1200" cap="none" spc="0" normalizeH="0" baseline="0" noProof="0" dirty="0">
                <a:ln>
                  <a:noFill/>
                </a:ln>
                <a:solidFill>
                  <a:srgbClr val="C00000"/>
                </a:solidFill>
                <a:effectLst/>
                <a:uLnTx/>
                <a:uFillTx/>
                <a:latin typeface="+mj-lt"/>
                <a:ea typeface="+mn-ea"/>
                <a:cs typeface="+mn-cs"/>
              </a:rPr>
              <a:t>unless the leader’s skills match the group’s needs.</a:t>
            </a:r>
          </a:p>
        </p:txBody>
      </p:sp>
      <p:sp>
        <p:nvSpPr>
          <p:cNvPr id="13" name="TextBox 12">
            <a:extLst>
              <a:ext uri="{FF2B5EF4-FFF2-40B4-BE49-F238E27FC236}">
                <a16:creationId xmlns:a16="http://schemas.microsoft.com/office/drawing/2014/main" xmlns="" id="{8F271BCD-AD80-F793-480B-F0BA649E1474}"/>
              </a:ext>
            </a:extLst>
          </p:cNvPr>
          <p:cNvSpPr txBox="1"/>
          <p:nvPr/>
        </p:nvSpPr>
        <p:spPr>
          <a:xfrm>
            <a:off x="5793130" y="4284432"/>
            <a:ext cx="6094070" cy="2246769"/>
          </a:xfrm>
          <a:prstGeom prst="rect">
            <a:avLst/>
          </a:prstGeom>
          <a:noFill/>
        </p:spPr>
        <p:txBody>
          <a:bodyPr wrap="square">
            <a:spAutoFit/>
          </a:bodyPr>
          <a:lstStyle/>
          <a:p>
            <a:pPr marL="342900" marR="0" lvl="0" indent="-228600" algn="r" defTabSz="914400" rtl="0" eaLnBrk="1" fontAlgn="base" latinLnBrk="0" hangingPunct="1">
              <a:lnSpc>
                <a:spcPct val="100000"/>
              </a:lnSpc>
              <a:spcBef>
                <a:spcPts val="1200"/>
              </a:spcBef>
              <a:spcAft>
                <a:spcPct val="0"/>
              </a:spcAft>
              <a:buClrTx/>
              <a:buSzTx/>
              <a:buFont typeface="Arial" panose="020B0604020202020204" pitchFamily="34" charset="0"/>
              <a:buChar char="•"/>
              <a:tabLst/>
              <a:defRPr/>
            </a:pPr>
            <a:r>
              <a:rPr kumimoji="0" lang="en-US" altLang="en-US" sz="2600" b="0" i="0" u="none" strike="noStrike" kern="1200" cap="none" spc="0" normalizeH="0" baseline="0" noProof="0" dirty="0">
                <a:ln>
                  <a:noFill/>
                </a:ln>
                <a:solidFill>
                  <a:prstClr val="black"/>
                </a:solidFill>
                <a:effectLst/>
                <a:uLnTx/>
                <a:uFillTx/>
                <a:latin typeface="+mj-lt"/>
              </a:rPr>
              <a:t>Gradually </a:t>
            </a:r>
            <a:r>
              <a:rPr kumimoji="0" lang="en-US" altLang="en-US" sz="2600" b="1" i="0" u="none" strike="noStrike" kern="1200" cap="none" spc="0" normalizeH="0" baseline="0" noProof="0" dirty="0">
                <a:ln>
                  <a:noFill/>
                </a:ln>
                <a:solidFill>
                  <a:srgbClr val="0070C0"/>
                </a:solidFill>
                <a:effectLst/>
                <a:uLnTx/>
                <a:uFillTx/>
                <a:latin typeface="+mj-lt"/>
              </a:rPr>
              <a:t>achieve leadership by helping</a:t>
            </a:r>
            <a:r>
              <a:rPr kumimoji="0" lang="en-US" altLang="en-US" sz="2600" b="0" i="0" u="none" strike="noStrike" kern="1200" cap="none" spc="0" normalizeH="0" baseline="0" noProof="0" dirty="0">
                <a:ln>
                  <a:noFill/>
                </a:ln>
                <a:solidFill>
                  <a:prstClr val="black"/>
                </a:solidFill>
                <a:effectLst/>
                <a:uLnTx/>
                <a:uFillTx/>
                <a:latin typeface="+mj-lt"/>
              </a:rPr>
              <a:t> the group achieve its goals</a:t>
            </a:r>
          </a:p>
          <a:p>
            <a:pPr marL="342900" marR="0" lvl="0" indent="-228600" algn="r" defTabSz="914400" rtl="0" eaLnBrk="1" fontAlgn="base" latinLnBrk="0" hangingPunct="1">
              <a:lnSpc>
                <a:spcPct val="100000"/>
              </a:lnSpc>
              <a:spcBef>
                <a:spcPts val="1200"/>
              </a:spcBef>
              <a:spcAft>
                <a:spcPct val="0"/>
              </a:spcAft>
              <a:buClrTx/>
              <a:buSzTx/>
              <a:buFont typeface="Arial" panose="020B0604020202020204" pitchFamily="34" charset="0"/>
              <a:buChar char="•"/>
              <a:tabLst/>
              <a:defRPr/>
            </a:pPr>
            <a:r>
              <a:rPr lang="en-US" altLang="en-US" sz="2600" b="1" dirty="0">
                <a:solidFill>
                  <a:srgbClr val="0070C0"/>
                </a:solidFill>
                <a:latin typeface="+mj-lt"/>
              </a:rPr>
              <a:t>Emerging</a:t>
            </a:r>
            <a:r>
              <a:rPr kumimoji="0" lang="en-US" altLang="en-US" sz="2600" b="0" i="0" u="none" strike="noStrike" kern="1200" cap="none" spc="0" normalizeH="0" baseline="0" noProof="0" dirty="0">
                <a:ln>
                  <a:noFill/>
                </a:ln>
                <a:solidFill>
                  <a:prstClr val="black"/>
                </a:solidFill>
                <a:effectLst/>
                <a:uLnTx/>
                <a:uFillTx/>
                <a:latin typeface="+mj-lt"/>
              </a:rPr>
              <a:t> from within a group has the advantage of </a:t>
            </a:r>
            <a:r>
              <a:rPr kumimoji="0" lang="en-US" altLang="en-US" sz="2600" b="1" i="0" u="none" strike="noStrike" kern="1200" cap="none" spc="0" normalizeH="0" baseline="0" noProof="0" dirty="0">
                <a:ln>
                  <a:noFill/>
                </a:ln>
                <a:solidFill>
                  <a:srgbClr val="0070C0"/>
                </a:solidFill>
                <a:effectLst/>
                <a:uLnTx/>
                <a:uFillTx/>
                <a:latin typeface="+mj-lt"/>
              </a:rPr>
              <a:t>relying on expert or referent power</a:t>
            </a:r>
            <a:r>
              <a:rPr kumimoji="0" lang="en-US" altLang="en-US" sz="2600" b="0" i="0" u="none" strike="noStrike" kern="1200" cap="none" spc="0" normalizeH="0" baseline="0" noProof="0" dirty="0">
                <a:ln>
                  <a:noFill/>
                </a:ln>
                <a:solidFill>
                  <a:prstClr val="black"/>
                </a:solidFill>
                <a:effectLst/>
                <a:uLnTx/>
                <a:uFillTx/>
                <a:latin typeface="+mj-lt"/>
              </a:rPr>
              <a:t>.</a:t>
            </a:r>
            <a:endParaRPr kumimoji="0" lang="en-US" altLang="en-US" sz="2600" b="1" i="0" u="none" strike="noStrike" kern="1200" cap="none" spc="0" normalizeH="0" baseline="0" noProof="0" dirty="0">
              <a:ln>
                <a:noFill/>
              </a:ln>
              <a:solidFill>
                <a:prstClr val="black"/>
              </a:solidFill>
              <a:effectLst/>
              <a:uLnTx/>
              <a:uFillTx/>
              <a:latin typeface="+mj-lt"/>
            </a:endParaRPr>
          </a:p>
        </p:txBody>
      </p:sp>
    </p:spTree>
    <p:extLst>
      <p:ext uri="{BB962C8B-B14F-4D97-AF65-F5344CB8AC3E}">
        <p14:creationId xmlns:p14="http://schemas.microsoft.com/office/powerpoint/2010/main" val="200278822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xEl>
                                              <p:pRg st="1" end="1"/>
                                            </p:txEl>
                                          </p:spTgt>
                                        </p:tgtEl>
                                        <p:attrNameLst>
                                          <p:attrName>style.visibility</p:attrName>
                                        </p:attrNameLst>
                                      </p:cBhvr>
                                      <p:to>
                                        <p:strVal val="visible"/>
                                      </p:to>
                                    </p:set>
                                    <p:animEffect transition="in" filter="fade">
                                      <p:cBhvr>
                                        <p:cTn id="14" dur="1000"/>
                                        <p:tgtEl>
                                          <p:spTgt spid="11">
                                            <p:txEl>
                                              <p:pRg st="1" end="1"/>
                                            </p:txEl>
                                          </p:spTgt>
                                        </p:tgtEl>
                                      </p:cBhvr>
                                    </p:animEffect>
                                    <p:anim calcmode="lin" valueType="num">
                                      <p:cBhvr>
                                        <p:cTn id="15"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anim calcmode="lin" valueType="num">
                                      <p:cBhvr>
                                        <p:cTn id="22" dur="1000" fill="hold"/>
                                        <p:tgtEl>
                                          <p:spTgt spid="17"/>
                                        </p:tgtEl>
                                        <p:attrNameLst>
                                          <p:attrName>ppt_x</p:attrName>
                                        </p:attrNameLst>
                                      </p:cBhvr>
                                      <p:tavLst>
                                        <p:tav tm="0">
                                          <p:val>
                                            <p:strVal val="#ppt_x"/>
                                          </p:val>
                                        </p:tav>
                                        <p:tav tm="100000">
                                          <p:val>
                                            <p:strVal val="#ppt_x"/>
                                          </p:val>
                                        </p:tav>
                                      </p:tavLst>
                                    </p:anim>
                                    <p:anim calcmode="lin" valueType="num">
                                      <p:cBhvr>
                                        <p:cTn id="2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3">
                                            <p:txEl>
                                              <p:pRg st="0" end="0"/>
                                            </p:txEl>
                                          </p:spTgt>
                                        </p:tgtEl>
                                        <p:attrNameLst>
                                          <p:attrName>style.visibility</p:attrName>
                                        </p:attrNameLst>
                                      </p:cBhvr>
                                      <p:to>
                                        <p:strVal val="visible"/>
                                      </p:to>
                                    </p:set>
                                    <p:animEffect transition="in" filter="fade">
                                      <p:cBhvr>
                                        <p:cTn id="28" dur="1000"/>
                                        <p:tgtEl>
                                          <p:spTgt spid="13">
                                            <p:txEl>
                                              <p:pRg st="0" end="0"/>
                                            </p:txEl>
                                          </p:spTgt>
                                        </p:tgtEl>
                                      </p:cBhvr>
                                    </p:animEffect>
                                    <p:anim calcmode="lin" valueType="num">
                                      <p:cBhvr>
                                        <p:cTn id="29"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3">
                                            <p:txEl>
                                              <p:pRg st="1" end="1"/>
                                            </p:txEl>
                                          </p:spTgt>
                                        </p:tgtEl>
                                        <p:attrNameLst>
                                          <p:attrName>style.visibility</p:attrName>
                                        </p:attrNameLst>
                                      </p:cBhvr>
                                      <p:to>
                                        <p:strVal val="visible"/>
                                      </p:to>
                                    </p:set>
                                    <p:animEffect transition="in" filter="fade">
                                      <p:cBhvr>
                                        <p:cTn id="35" dur="1000"/>
                                        <p:tgtEl>
                                          <p:spTgt spid="13">
                                            <p:txEl>
                                              <p:pRg st="1" end="1"/>
                                            </p:txEl>
                                          </p:spTgt>
                                        </p:tgtEl>
                                      </p:cBhvr>
                                    </p:animEffect>
                                    <p:anim calcmode="lin" valueType="num">
                                      <p:cBhvr>
                                        <p:cTn id="36"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37" dur="1000" fill="hold"/>
                                        <p:tgtEl>
                                          <p:spTgt spid="1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1" grpId="0" build="p"/>
      <p:bldP spid="1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3"/>
        <p:cNvGrpSpPr/>
        <p:nvPr/>
      </p:nvGrpSpPr>
      <p:grpSpPr>
        <a:xfrm>
          <a:off x="0" y="0"/>
          <a:ext cx="0" cy="0"/>
          <a:chOff x="0" y="0"/>
          <a:chExt cx="0" cy="0"/>
        </a:xfrm>
      </p:grpSpPr>
      <p:sp useBgFill="1">
        <p:nvSpPr>
          <p:cNvPr id="297" name="!!BGRectangle">
            <a:extLst>
              <a:ext uri="{FF2B5EF4-FFF2-40B4-BE49-F238E27FC236}">
                <a16:creationId xmlns:a16="http://schemas.microsoft.com/office/drawing/2014/main" xmlns="" id="{F1611BA9-268A-49A6-84F8-FC91536686E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Rectangle 99">
            <a:extLst>
              <a:ext uri="{FF2B5EF4-FFF2-40B4-BE49-F238E27FC236}">
                <a16:creationId xmlns:a16="http://schemas.microsoft.com/office/drawing/2014/main" xmlns="" id="{E20EB187-900F-4AF5-813B-101456D9FD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9" name="Picture 285" descr="A group of yellow figures and a red figure on the other side">
            <a:extLst>
              <a:ext uri="{FF2B5EF4-FFF2-40B4-BE49-F238E27FC236}">
                <a16:creationId xmlns:a16="http://schemas.microsoft.com/office/drawing/2014/main" xmlns="" id="{C316C689-3120-4FF6-B5F8-7256CC89927A}"/>
              </a:ext>
            </a:extLst>
          </p:cNvPr>
          <p:cNvPicPr>
            <a:picLocks noChangeAspect="1"/>
          </p:cNvPicPr>
          <p:nvPr/>
        </p:nvPicPr>
        <p:blipFill rotWithShape="1">
          <a:blip r:embed="rId3" cstate="screen">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84" name="Google Shape;284;p19"/>
          <p:cNvSpPr txBox="1">
            <a:spLocks noGrp="1"/>
          </p:cNvSpPr>
          <p:nvPr>
            <p:ph type="title"/>
          </p:nvPr>
        </p:nvSpPr>
        <p:spPr>
          <a:xfrm>
            <a:off x="307519" y="1178380"/>
            <a:ext cx="3444918" cy="4457696"/>
          </a:xfrm>
          <a:prstGeom prst="rect">
            <a:avLst/>
          </a:prstGeom>
        </p:spPr>
        <p:txBody>
          <a:bodyPr spcFirstLastPara="1" vert="horz" lIns="91440" tIns="45720" rIns="91440" bIns="45720" rtlCol="0" anchor="ctr" anchorCtr="0">
            <a:noAutofit/>
          </a:bodyPr>
          <a:lstStyle/>
          <a:p>
            <a:pPr marL="0" lvl="0" indent="0" algn="r">
              <a:spcAft>
                <a:spcPts val="0"/>
              </a:spcAft>
              <a:buClr>
                <a:srgbClr val="FFFFFF"/>
              </a:buClr>
              <a:buSzPts val="3600"/>
            </a:pPr>
            <a:r>
              <a:rPr lang="en-US" sz="4000" b="1" i="0" u="none" strike="noStrike" baseline="0" dirty="0">
                <a:effectLst>
                  <a:outerShdw blurRad="38100" dist="38100" dir="2700000" algn="tl">
                    <a:srgbClr val="000000">
                      <a:alpha val="43137"/>
                    </a:srgbClr>
                  </a:outerShdw>
                </a:effectLst>
              </a:rPr>
              <a:t>Leadership as an Exercise of Influence </a:t>
            </a:r>
            <a:endParaRPr lang="en-US" sz="13800" b="1" dirty="0">
              <a:effectLst>
                <a:outerShdw blurRad="38100" dist="38100" dir="2700000" algn="tl">
                  <a:srgbClr val="000000">
                    <a:alpha val="43137"/>
                  </a:srgbClr>
                </a:outerShdw>
              </a:effectLst>
            </a:endParaRPr>
          </a:p>
        </p:txBody>
      </p:sp>
      <p:sp>
        <p:nvSpPr>
          <p:cNvPr id="102" name="!!Line">
            <a:extLst>
              <a:ext uri="{FF2B5EF4-FFF2-40B4-BE49-F238E27FC236}">
                <a16:creationId xmlns:a16="http://schemas.microsoft.com/office/drawing/2014/main" xmlns="" id="{1825D5AF-D278-4D9A-A4F5-A1A1D35076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059936" y="2286000"/>
            <a:ext cx="27432"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xmlns="" id="{9BDD9F95-3FE8-4554-9A22-BF557E9C1C24}"/>
              </a:ext>
            </a:extLst>
          </p:cNvPr>
          <p:cNvSpPr txBox="1"/>
          <p:nvPr/>
        </p:nvSpPr>
        <p:spPr>
          <a:xfrm>
            <a:off x="4411251" y="1166805"/>
            <a:ext cx="7386766" cy="4970591"/>
          </a:xfrm>
          <a:prstGeom prst="rect">
            <a:avLst/>
          </a:prstGeom>
          <a:noFill/>
        </p:spPr>
        <p:txBody>
          <a:bodyPr wrap="square">
            <a:spAutoFit/>
          </a:bodyPr>
          <a:lstStyle/>
          <a:p>
            <a:pPr marL="285750" indent="-285750">
              <a:spcBef>
                <a:spcPts val="1200"/>
              </a:spcBef>
              <a:buFont typeface="Arial" panose="020B0604020202020204" pitchFamily="34" charset="0"/>
              <a:buChar char="•"/>
            </a:pPr>
            <a:r>
              <a:rPr lang="en-US" sz="2700" b="0" i="0" u="none" strike="noStrike" baseline="0" dirty="0">
                <a:effectLst>
                  <a:outerShdw blurRad="38100" dist="38100" dir="2700000" algn="tl">
                    <a:srgbClr val="000000">
                      <a:alpha val="43137"/>
                    </a:srgbClr>
                  </a:outerShdw>
                </a:effectLst>
                <a:latin typeface="+mj-lt"/>
              </a:rPr>
              <a:t>Leadership is the exercise of influence over those who depend on one another for attaining a mutual goal in a group setting.</a:t>
            </a:r>
          </a:p>
          <a:p>
            <a:pPr marL="285750" indent="-285750">
              <a:spcBef>
                <a:spcPts val="1200"/>
              </a:spcBef>
              <a:buFont typeface="Arial" panose="020B0604020202020204" pitchFamily="34" charset="0"/>
              <a:buChar char="•"/>
            </a:pPr>
            <a:r>
              <a:rPr lang="en-US" sz="2700" b="0" i="0" u="none" strike="noStrike" baseline="0" dirty="0">
                <a:effectLst>
                  <a:outerShdw blurRad="38100" dist="38100" dir="2700000" algn="tl">
                    <a:srgbClr val="000000">
                      <a:alpha val="43137"/>
                    </a:srgbClr>
                  </a:outerShdw>
                </a:effectLst>
                <a:latin typeface="+mj-lt"/>
              </a:rPr>
              <a:t>But </a:t>
            </a:r>
            <a:r>
              <a:rPr lang="en-US" sz="2700" b="1" u="sng" strike="noStrike" baseline="0" dirty="0">
                <a:solidFill>
                  <a:srgbClr val="FFFF00"/>
                </a:solidFill>
                <a:effectLst>
                  <a:outerShdw blurRad="38100" dist="38100" dir="2700000" algn="tl">
                    <a:srgbClr val="000000">
                      <a:alpha val="43137"/>
                    </a:srgbClr>
                  </a:outerShdw>
                </a:effectLst>
                <a:latin typeface="+mj-lt"/>
              </a:rPr>
              <a:t>how</a:t>
            </a:r>
            <a:r>
              <a:rPr lang="en-US" sz="2700" b="0" u="none" strike="noStrike" baseline="0" dirty="0">
                <a:effectLst>
                  <a:outerShdw blurRad="38100" dist="38100" dir="2700000" algn="tl">
                    <a:srgbClr val="000000">
                      <a:alpha val="43137"/>
                    </a:srgbClr>
                  </a:outerShdw>
                </a:effectLst>
                <a:latin typeface="+mj-lt"/>
              </a:rPr>
              <a:t> do leaders </a:t>
            </a:r>
            <a:r>
              <a:rPr lang="en-US" sz="2700" b="0" i="0" u="none" strike="noStrike" baseline="0" dirty="0">
                <a:effectLst>
                  <a:outerShdw blurRad="38100" dist="38100" dir="2700000" algn="tl">
                    <a:srgbClr val="000000">
                      <a:alpha val="43137"/>
                    </a:srgbClr>
                  </a:outerShdw>
                </a:effectLst>
                <a:latin typeface="+mj-lt"/>
              </a:rPr>
              <a:t>effectively exercise this influence? </a:t>
            </a:r>
            <a:r>
              <a:rPr lang="en-US" sz="2700" b="0" i="1" u="none" strike="noStrike" baseline="0" dirty="0">
                <a:solidFill>
                  <a:srgbClr val="FFFF00"/>
                </a:solidFill>
                <a:effectLst>
                  <a:outerShdw blurRad="38100" dist="38100" dir="2700000" algn="tl">
                    <a:srgbClr val="000000">
                      <a:alpha val="43137"/>
                    </a:srgbClr>
                  </a:outerShdw>
                </a:effectLst>
                <a:latin typeface="+mj-lt"/>
              </a:rPr>
              <a:t>Social or (interpersonal) influence is one’s ability to effect a change in the motivation, attitudes, and/or behaviors of others.</a:t>
            </a:r>
          </a:p>
          <a:p>
            <a:pPr marL="285750" indent="-285750">
              <a:spcBef>
                <a:spcPts val="1200"/>
              </a:spcBef>
              <a:buFont typeface="Arial" panose="020B0604020202020204" pitchFamily="34" charset="0"/>
              <a:buChar char="•"/>
            </a:pPr>
            <a:r>
              <a:rPr lang="en-US" sz="2700" dirty="0">
                <a:effectLst>
                  <a:outerShdw blurRad="38100" dist="38100" dir="2700000" algn="tl">
                    <a:srgbClr val="000000">
                      <a:alpha val="43137"/>
                    </a:srgbClr>
                  </a:outerShdw>
                </a:effectLst>
                <a:latin typeface="+mj-lt"/>
              </a:rPr>
              <a:t>Power, </a:t>
            </a:r>
            <a:r>
              <a:rPr lang="en-US" sz="2700" b="0" i="0" u="none" strike="noStrike" baseline="0" dirty="0">
                <a:effectLst>
                  <a:outerShdw blurRad="38100" dist="38100" dir="2700000" algn="tl">
                    <a:srgbClr val="000000">
                      <a:alpha val="43137"/>
                    </a:srgbClr>
                  </a:outerShdw>
                </a:effectLst>
                <a:latin typeface="+mj-lt"/>
              </a:rPr>
              <a:t>then, essentially answers the “how” question: How do leaders influence their followers? The answer often is that </a:t>
            </a:r>
            <a:r>
              <a:rPr lang="en-US" sz="2700" b="0" i="1" u="none" strike="noStrike" baseline="0" dirty="0">
                <a:solidFill>
                  <a:srgbClr val="FFFF00"/>
                </a:solidFill>
                <a:effectLst>
                  <a:outerShdw blurRad="38100" dist="38100" dir="2700000" algn="tl">
                    <a:srgbClr val="000000">
                      <a:alpha val="43137"/>
                    </a:srgbClr>
                  </a:outerShdw>
                </a:effectLst>
                <a:latin typeface="+mj-lt"/>
              </a:rPr>
              <a:t>a leader’s social influence is the source of his power.</a:t>
            </a:r>
            <a:r>
              <a:rPr lang="en-US" sz="2700" b="0" i="0" u="none" strike="noStrike" baseline="0" dirty="0">
                <a:effectLst>
                  <a:outerShdw blurRad="38100" dist="38100" dir="2700000" algn="tl">
                    <a:srgbClr val="000000">
                      <a:alpha val="43137"/>
                    </a:srgbClr>
                  </a:outerShdw>
                </a:effectLst>
                <a:latin typeface="+mj-lt"/>
              </a:rPr>
              <a:t> </a:t>
            </a:r>
            <a:endParaRPr lang="en-US" sz="2700" dirty="0">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277830040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Effect transition="in" filter="fade">
                                      <p:cBhvr>
                                        <p:cTn id="14" dur="1000"/>
                                        <p:tgtEl>
                                          <p:spTgt spid="9">
                                            <p:txEl>
                                              <p:pRg st="1" end="1"/>
                                            </p:txEl>
                                          </p:spTgt>
                                        </p:tgtEl>
                                      </p:cBhvr>
                                    </p:animEffect>
                                    <p:anim calcmode="lin" valueType="num">
                                      <p:cBhvr>
                                        <p:cTn id="1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animEffect transition="in" filter="fade">
                                      <p:cBhvr>
                                        <p:cTn id="21" dur="1000"/>
                                        <p:tgtEl>
                                          <p:spTgt spid="9">
                                            <p:txEl>
                                              <p:pRg st="2" end="2"/>
                                            </p:txEl>
                                          </p:spTgt>
                                        </p:tgtEl>
                                      </p:cBhvr>
                                    </p:animEffect>
                                    <p:anim calcmode="lin" valueType="num">
                                      <p:cBhvr>
                                        <p:cTn id="22"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xmlns="" id="{A44DF289-79A3-4C01-9CC8-34F5C83C3F43}"/>
              </a:ext>
            </a:extLst>
          </p:cNvPr>
          <p:cNvGraphicFramePr/>
          <p:nvPr>
            <p:extLst>
              <p:ext uri="{D42A27DB-BD31-4B8C-83A1-F6EECF244321}">
                <p14:modId xmlns:p14="http://schemas.microsoft.com/office/powerpoint/2010/main" val="1300277783"/>
              </p:ext>
            </p:extLst>
          </p:nvPr>
        </p:nvGraphicFramePr>
        <p:xfrm>
          <a:off x="1269999" y="662622"/>
          <a:ext cx="1092200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Google Shape;284;p19">
            <a:extLst>
              <a:ext uri="{FF2B5EF4-FFF2-40B4-BE49-F238E27FC236}">
                <a16:creationId xmlns:a16="http://schemas.microsoft.com/office/drawing/2014/main" xmlns="" id="{A8C2F60B-4432-4086-9EFF-349BF516E9E4}"/>
              </a:ext>
            </a:extLst>
          </p:cNvPr>
          <p:cNvSpPr txBox="1">
            <a:spLocks/>
          </p:cNvSpPr>
          <p:nvPr/>
        </p:nvSpPr>
        <p:spPr>
          <a:xfrm>
            <a:off x="1920873" y="273352"/>
            <a:ext cx="9097738" cy="1270906"/>
          </a:xfrm>
          <a:prstGeom prst="rect">
            <a:avLst/>
          </a:prstGeom>
        </p:spPr>
        <p:txBody>
          <a:bodyPr spcFirstLastPara="1" vert="horz" lIns="91440" tIns="45720" rIns="91440" bIns="4572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uClr>
                <a:srgbClr val="FFFFFF"/>
              </a:buClr>
              <a:buSzPts val="3600"/>
            </a:pPr>
            <a:r>
              <a:rPr lang="en-US" sz="2800" b="1" dirty="0"/>
              <a:t>The Leader - Follower Power Relationship </a:t>
            </a:r>
          </a:p>
        </p:txBody>
      </p:sp>
      <p:sp>
        <p:nvSpPr>
          <p:cNvPr id="3" name="Rectangle: Rounded Corners 2">
            <a:extLst>
              <a:ext uri="{FF2B5EF4-FFF2-40B4-BE49-F238E27FC236}">
                <a16:creationId xmlns:a16="http://schemas.microsoft.com/office/drawing/2014/main" xmlns="" id="{AD36D283-5BEA-9469-5113-7FB58547AD1B}"/>
              </a:ext>
            </a:extLst>
          </p:cNvPr>
          <p:cNvSpPr/>
          <p:nvPr/>
        </p:nvSpPr>
        <p:spPr>
          <a:xfrm>
            <a:off x="1244362" y="5400702"/>
            <a:ext cx="9845041" cy="1027128"/>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a:latin typeface="+mj-lt"/>
              </a:rPr>
              <a:t>Effective leadership is more likely to occur when the leader’s influence flows out of rationality, expertise, moralistic appeal, and/or referent power.</a:t>
            </a:r>
          </a:p>
        </p:txBody>
      </p:sp>
    </p:spTree>
    <p:extLst>
      <p:ext uri="{BB962C8B-B14F-4D97-AF65-F5344CB8AC3E}">
        <p14:creationId xmlns:p14="http://schemas.microsoft.com/office/powerpoint/2010/main" val="193060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graphicEl>
                                              <a:dgm id="{2A90BCFB-E3A9-4BE5-97F6-B7A12BC6C899}"/>
                                            </p:graphicEl>
                                          </p:spTgt>
                                        </p:tgtEl>
                                        <p:attrNameLst>
                                          <p:attrName>style.visibility</p:attrName>
                                        </p:attrNameLst>
                                      </p:cBhvr>
                                      <p:to>
                                        <p:strVal val="visible"/>
                                      </p:to>
                                    </p:set>
                                    <p:animEffect transition="in" filter="fade">
                                      <p:cBhvr>
                                        <p:cTn id="7" dur="1000"/>
                                        <p:tgtEl>
                                          <p:spTgt spid="2">
                                            <p:graphicEl>
                                              <a:dgm id="{2A90BCFB-E3A9-4BE5-97F6-B7A12BC6C899}"/>
                                            </p:graphicEl>
                                          </p:spTgt>
                                        </p:tgtEl>
                                      </p:cBhvr>
                                    </p:animEffect>
                                    <p:anim calcmode="lin" valueType="num">
                                      <p:cBhvr>
                                        <p:cTn id="8" dur="1000" fill="hold"/>
                                        <p:tgtEl>
                                          <p:spTgt spid="2">
                                            <p:graphicEl>
                                              <a:dgm id="{2A90BCFB-E3A9-4BE5-97F6-B7A12BC6C899}"/>
                                            </p:graphicEl>
                                          </p:spTgt>
                                        </p:tgtEl>
                                        <p:attrNameLst>
                                          <p:attrName>ppt_x</p:attrName>
                                        </p:attrNameLst>
                                      </p:cBhvr>
                                      <p:tavLst>
                                        <p:tav tm="0">
                                          <p:val>
                                            <p:strVal val="#ppt_x"/>
                                          </p:val>
                                        </p:tav>
                                        <p:tav tm="100000">
                                          <p:val>
                                            <p:strVal val="#ppt_x"/>
                                          </p:val>
                                        </p:tav>
                                      </p:tavLst>
                                    </p:anim>
                                    <p:anim calcmode="lin" valueType="num">
                                      <p:cBhvr>
                                        <p:cTn id="9" dur="1000" fill="hold"/>
                                        <p:tgtEl>
                                          <p:spTgt spid="2">
                                            <p:graphicEl>
                                              <a:dgm id="{2A90BCFB-E3A9-4BE5-97F6-B7A12BC6C899}"/>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graphicEl>
                                              <a:dgm id="{1B718FE5-0ECA-447A-8DE3-562C75496EB8}"/>
                                            </p:graphicEl>
                                          </p:spTgt>
                                        </p:tgtEl>
                                        <p:attrNameLst>
                                          <p:attrName>style.visibility</p:attrName>
                                        </p:attrNameLst>
                                      </p:cBhvr>
                                      <p:to>
                                        <p:strVal val="visible"/>
                                      </p:to>
                                    </p:set>
                                    <p:animEffect transition="in" filter="fade">
                                      <p:cBhvr>
                                        <p:cTn id="14" dur="1000"/>
                                        <p:tgtEl>
                                          <p:spTgt spid="2">
                                            <p:graphicEl>
                                              <a:dgm id="{1B718FE5-0ECA-447A-8DE3-562C75496EB8}"/>
                                            </p:graphicEl>
                                          </p:spTgt>
                                        </p:tgtEl>
                                      </p:cBhvr>
                                    </p:animEffect>
                                    <p:anim calcmode="lin" valueType="num">
                                      <p:cBhvr>
                                        <p:cTn id="15" dur="1000" fill="hold"/>
                                        <p:tgtEl>
                                          <p:spTgt spid="2">
                                            <p:graphicEl>
                                              <a:dgm id="{1B718FE5-0ECA-447A-8DE3-562C75496EB8}"/>
                                            </p:graphicEl>
                                          </p:spTgt>
                                        </p:tgtEl>
                                        <p:attrNameLst>
                                          <p:attrName>ppt_x</p:attrName>
                                        </p:attrNameLst>
                                      </p:cBhvr>
                                      <p:tavLst>
                                        <p:tav tm="0">
                                          <p:val>
                                            <p:strVal val="#ppt_x"/>
                                          </p:val>
                                        </p:tav>
                                        <p:tav tm="100000">
                                          <p:val>
                                            <p:strVal val="#ppt_x"/>
                                          </p:val>
                                        </p:tav>
                                      </p:tavLst>
                                    </p:anim>
                                    <p:anim calcmode="lin" valueType="num">
                                      <p:cBhvr>
                                        <p:cTn id="16" dur="1000" fill="hold"/>
                                        <p:tgtEl>
                                          <p:spTgt spid="2">
                                            <p:graphicEl>
                                              <a:dgm id="{1B718FE5-0ECA-447A-8DE3-562C75496EB8}"/>
                                            </p:graphic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
                                            <p:graphicEl>
                                              <a:dgm id="{94BF5E0B-47A3-46D2-AADC-6FBA208A0515}"/>
                                            </p:graphicEl>
                                          </p:spTgt>
                                        </p:tgtEl>
                                        <p:attrNameLst>
                                          <p:attrName>style.visibility</p:attrName>
                                        </p:attrNameLst>
                                      </p:cBhvr>
                                      <p:to>
                                        <p:strVal val="visible"/>
                                      </p:to>
                                    </p:set>
                                    <p:animEffect transition="in" filter="fade">
                                      <p:cBhvr>
                                        <p:cTn id="19" dur="1000"/>
                                        <p:tgtEl>
                                          <p:spTgt spid="2">
                                            <p:graphicEl>
                                              <a:dgm id="{94BF5E0B-47A3-46D2-AADC-6FBA208A0515}"/>
                                            </p:graphicEl>
                                          </p:spTgt>
                                        </p:tgtEl>
                                      </p:cBhvr>
                                    </p:animEffect>
                                    <p:anim calcmode="lin" valueType="num">
                                      <p:cBhvr>
                                        <p:cTn id="20" dur="1000" fill="hold"/>
                                        <p:tgtEl>
                                          <p:spTgt spid="2">
                                            <p:graphicEl>
                                              <a:dgm id="{94BF5E0B-47A3-46D2-AADC-6FBA208A0515}"/>
                                            </p:graphicEl>
                                          </p:spTgt>
                                        </p:tgtEl>
                                        <p:attrNameLst>
                                          <p:attrName>ppt_x</p:attrName>
                                        </p:attrNameLst>
                                      </p:cBhvr>
                                      <p:tavLst>
                                        <p:tav tm="0">
                                          <p:val>
                                            <p:strVal val="#ppt_x"/>
                                          </p:val>
                                        </p:tav>
                                        <p:tav tm="100000">
                                          <p:val>
                                            <p:strVal val="#ppt_x"/>
                                          </p:val>
                                        </p:tav>
                                      </p:tavLst>
                                    </p:anim>
                                    <p:anim calcmode="lin" valueType="num">
                                      <p:cBhvr>
                                        <p:cTn id="21" dur="1000" fill="hold"/>
                                        <p:tgtEl>
                                          <p:spTgt spid="2">
                                            <p:graphicEl>
                                              <a:dgm id="{94BF5E0B-47A3-46D2-AADC-6FBA208A0515}"/>
                                            </p:graphic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
                                            <p:graphicEl>
                                              <a:dgm id="{D54D1FFA-81F6-4433-8034-4B9E02F77643}"/>
                                            </p:graphicEl>
                                          </p:spTgt>
                                        </p:tgtEl>
                                        <p:attrNameLst>
                                          <p:attrName>style.visibility</p:attrName>
                                        </p:attrNameLst>
                                      </p:cBhvr>
                                      <p:to>
                                        <p:strVal val="visible"/>
                                      </p:to>
                                    </p:set>
                                    <p:animEffect transition="in" filter="fade">
                                      <p:cBhvr>
                                        <p:cTn id="26" dur="1000"/>
                                        <p:tgtEl>
                                          <p:spTgt spid="2">
                                            <p:graphicEl>
                                              <a:dgm id="{D54D1FFA-81F6-4433-8034-4B9E02F77643}"/>
                                            </p:graphicEl>
                                          </p:spTgt>
                                        </p:tgtEl>
                                      </p:cBhvr>
                                    </p:animEffect>
                                    <p:anim calcmode="lin" valueType="num">
                                      <p:cBhvr>
                                        <p:cTn id="27" dur="1000" fill="hold"/>
                                        <p:tgtEl>
                                          <p:spTgt spid="2">
                                            <p:graphicEl>
                                              <a:dgm id="{D54D1FFA-81F6-4433-8034-4B9E02F77643}"/>
                                            </p:graphicEl>
                                          </p:spTgt>
                                        </p:tgtEl>
                                        <p:attrNameLst>
                                          <p:attrName>ppt_x</p:attrName>
                                        </p:attrNameLst>
                                      </p:cBhvr>
                                      <p:tavLst>
                                        <p:tav tm="0">
                                          <p:val>
                                            <p:strVal val="#ppt_x"/>
                                          </p:val>
                                        </p:tav>
                                        <p:tav tm="100000">
                                          <p:val>
                                            <p:strVal val="#ppt_x"/>
                                          </p:val>
                                        </p:tav>
                                      </p:tavLst>
                                    </p:anim>
                                    <p:anim calcmode="lin" valueType="num">
                                      <p:cBhvr>
                                        <p:cTn id="28" dur="1000" fill="hold"/>
                                        <p:tgtEl>
                                          <p:spTgt spid="2">
                                            <p:graphicEl>
                                              <a:dgm id="{D54D1FFA-81F6-4433-8034-4B9E02F77643}"/>
                                            </p:graphic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
                                            <p:graphicEl>
                                              <a:dgm id="{D6232F88-F862-4954-BD0E-A1377EA83474}"/>
                                            </p:graphicEl>
                                          </p:spTgt>
                                        </p:tgtEl>
                                        <p:attrNameLst>
                                          <p:attrName>style.visibility</p:attrName>
                                        </p:attrNameLst>
                                      </p:cBhvr>
                                      <p:to>
                                        <p:strVal val="visible"/>
                                      </p:to>
                                    </p:set>
                                    <p:animEffect transition="in" filter="fade">
                                      <p:cBhvr>
                                        <p:cTn id="31" dur="1000"/>
                                        <p:tgtEl>
                                          <p:spTgt spid="2">
                                            <p:graphicEl>
                                              <a:dgm id="{D6232F88-F862-4954-BD0E-A1377EA83474}"/>
                                            </p:graphicEl>
                                          </p:spTgt>
                                        </p:tgtEl>
                                      </p:cBhvr>
                                    </p:animEffect>
                                    <p:anim calcmode="lin" valueType="num">
                                      <p:cBhvr>
                                        <p:cTn id="32" dur="1000" fill="hold"/>
                                        <p:tgtEl>
                                          <p:spTgt spid="2">
                                            <p:graphicEl>
                                              <a:dgm id="{D6232F88-F862-4954-BD0E-A1377EA83474}"/>
                                            </p:graphicEl>
                                          </p:spTgt>
                                        </p:tgtEl>
                                        <p:attrNameLst>
                                          <p:attrName>ppt_x</p:attrName>
                                        </p:attrNameLst>
                                      </p:cBhvr>
                                      <p:tavLst>
                                        <p:tav tm="0">
                                          <p:val>
                                            <p:strVal val="#ppt_x"/>
                                          </p:val>
                                        </p:tav>
                                        <p:tav tm="100000">
                                          <p:val>
                                            <p:strVal val="#ppt_x"/>
                                          </p:val>
                                        </p:tav>
                                      </p:tavLst>
                                    </p:anim>
                                    <p:anim calcmode="lin" valueType="num">
                                      <p:cBhvr>
                                        <p:cTn id="33" dur="1000" fill="hold"/>
                                        <p:tgtEl>
                                          <p:spTgt spid="2">
                                            <p:graphicEl>
                                              <a:dgm id="{D6232F88-F862-4954-BD0E-A1377EA83474}"/>
                                            </p:graphic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2">
                                            <p:graphicEl>
                                              <a:dgm id="{CC3CD1E8-B91C-4ED7-8C58-124FD19BB42F}"/>
                                            </p:graphicEl>
                                          </p:spTgt>
                                        </p:tgtEl>
                                        <p:attrNameLst>
                                          <p:attrName>style.visibility</p:attrName>
                                        </p:attrNameLst>
                                      </p:cBhvr>
                                      <p:to>
                                        <p:strVal val="visible"/>
                                      </p:to>
                                    </p:set>
                                    <p:animEffect transition="in" filter="fade">
                                      <p:cBhvr>
                                        <p:cTn id="38" dur="1000"/>
                                        <p:tgtEl>
                                          <p:spTgt spid="2">
                                            <p:graphicEl>
                                              <a:dgm id="{CC3CD1E8-B91C-4ED7-8C58-124FD19BB42F}"/>
                                            </p:graphicEl>
                                          </p:spTgt>
                                        </p:tgtEl>
                                      </p:cBhvr>
                                    </p:animEffect>
                                    <p:anim calcmode="lin" valueType="num">
                                      <p:cBhvr>
                                        <p:cTn id="39" dur="1000" fill="hold"/>
                                        <p:tgtEl>
                                          <p:spTgt spid="2">
                                            <p:graphicEl>
                                              <a:dgm id="{CC3CD1E8-B91C-4ED7-8C58-124FD19BB42F}"/>
                                            </p:graphicEl>
                                          </p:spTgt>
                                        </p:tgtEl>
                                        <p:attrNameLst>
                                          <p:attrName>ppt_x</p:attrName>
                                        </p:attrNameLst>
                                      </p:cBhvr>
                                      <p:tavLst>
                                        <p:tav tm="0">
                                          <p:val>
                                            <p:strVal val="#ppt_x"/>
                                          </p:val>
                                        </p:tav>
                                        <p:tav tm="100000">
                                          <p:val>
                                            <p:strVal val="#ppt_x"/>
                                          </p:val>
                                        </p:tav>
                                      </p:tavLst>
                                    </p:anim>
                                    <p:anim calcmode="lin" valueType="num">
                                      <p:cBhvr>
                                        <p:cTn id="40" dur="1000" fill="hold"/>
                                        <p:tgtEl>
                                          <p:spTgt spid="2">
                                            <p:graphicEl>
                                              <a:dgm id="{CC3CD1E8-B91C-4ED7-8C58-124FD19BB42F}"/>
                                            </p:graphic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2">
                                            <p:graphicEl>
                                              <a:dgm id="{4F8059D0-6E4A-4705-939E-6D1FBBDF634A}"/>
                                            </p:graphicEl>
                                          </p:spTgt>
                                        </p:tgtEl>
                                        <p:attrNameLst>
                                          <p:attrName>style.visibility</p:attrName>
                                        </p:attrNameLst>
                                      </p:cBhvr>
                                      <p:to>
                                        <p:strVal val="visible"/>
                                      </p:to>
                                    </p:set>
                                    <p:animEffect transition="in" filter="fade">
                                      <p:cBhvr>
                                        <p:cTn id="45" dur="1000"/>
                                        <p:tgtEl>
                                          <p:spTgt spid="2">
                                            <p:graphicEl>
                                              <a:dgm id="{4F8059D0-6E4A-4705-939E-6D1FBBDF634A}"/>
                                            </p:graphicEl>
                                          </p:spTgt>
                                        </p:tgtEl>
                                      </p:cBhvr>
                                    </p:animEffect>
                                    <p:anim calcmode="lin" valueType="num">
                                      <p:cBhvr>
                                        <p:cTn id="46" dur="1000" fill="hold"/>
                                        <p:tgtEl>
                                          <p:spTgt spid="2">
                                            <p:graphicEl>
                                              <a:dgm id="{4F8059D0-6E4A-4705-939E-6D1FBBDF634A}"/>
                                            </p:graphicEl>
                                          </p:spTgt>
                                        </p:tgtEl>
                                        <p:attrNameLst>
                                          <p:attrName>ppt_x</p:attrName>
                                        </p:attrNameLst>
                                      </p:cBhvr>
                                      <p:tavLst>
                                        <p:tav tm="0">
                                          <p:val>
                                            <p:strVal val="#ppt_x"/>
                                          </p:val>
                                        </p:tav>
                                        <p:tav tm="100000">
                                          <p:val>
                                            <p:strVal val="#ppt_x"/>
                                          </p:val>
                                        </p:tav>
                                      </p:tavLst>
                                    </p:anim>
                                    <p:anim calcmode="lin" valueType="num">
                                      <p:cBhvr>
                                        <p:cTn id="47" dur="1000" fill="hold"/>
                                        <p:tgtEl>
                                          <p:spTgt spid="2">
                                            <p:graphicEl>
                                              <a:dgm id="{4F8059D0-6E4A-4705-939E-6D1FBBDF634A}"/>
                                            </p:graphic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2">
                                            <p:graphicEl>
                                              <a:dgm id="{3125CC8A-9C97-4CAC-AA64-7D284ED4C688}"/>
                                            </p:graphicEl>
                                          </p:spTgt>
                                        </p:tgtEl>
                                        <p:attrNameLst>
                                          <p:attrName>style.visibility</p:attrName>
                                        </p:attrNameLst>
                                      </p:cBhvr>
                                      <p:to>
                                        <p:strVal val="visible"/>
                                      </p:to>
                                    </p:set>
                                    <p:animEffect transition="in" filter="fade">
                                      <p:cBhvr>
                                        <p:cTn id="52" dur="1000"/>
                                        <p:tgtEl>
                                          <p:spTgt spid="2">
                                            <p:graphicEl>
                                              <a:dgm id="{3125CC8A-9C97-4CAC-AA64-7D284ED4C688}"/>
                                            </p:graphicEl>
                                          </p:spTgt>
                                        </p:tgtEl>
                                      </p:cBhvr>
                                    </p:animEffect>
                                    <p:anim calcmode="lin" valueType="num">
                                      <p:cBhvr>
                                        <p:cTn id="53" dur="1000" fill="hold"/>
                                        <p:tgtEl>
                                          <p:spTgt spid="2">
                                            <p:graphicEl>
                                              <a:dgm id="{3125CC8A-9C97-4CAC-AA64-7D284ED4C688}"/>
                                            </p:graphicEl>
                                          </p:spTgt>
                                        </p:tgtEl>
                                        <p:attrNameLst>
                                          <p:attrName>ppt_x</p:attrName>
                                        </p:attrNameLst>
                                      </p:cBhvr>
                                      <p:tavLst>
                                        <p:tav tm="0">
                                          <p:val>
                                            <p:strVal val="#ppt_x"/>
                                          </p:val>
                                        </p:tav>
                                        <p:tav tm="100000">
                                          <p:val>
                                            <p:strVal val="#ppt_x"/>
                                          </p:val>
                                        </p:tav>
                                      </p:tavLst>
                                    </p:anim>
                                    <p:anim calcmode="lin" valueType="num">
                                      <p:cBhvr>
                                        <p:cTn id="54" dur="1000" fill="hold"/>
                                        <p:tgtEl>
                                          <p:spTgt spid="2">
                                            <p:graphicEl>
                                              <a:dgm id="{3125CC8A-9C97-4CAC-AA64-7D284ED4C688}"/>
                                            </p:graphicEl>
                                          </p:spTgt>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1000"/>
                                        <p:tgtEl>
                                          <p:spTgt spid="3"/>
                                        </p:tgtEl>
                                      </p:cBhvr>
                                    </p:animEffect>
                                    <p:anim calcmode="lin" valueType="num">
                                      <p:cBhvr>
                                        <p:cTn id="60" dur="1000" fill="hold"/>
                                        <p:tgtEl>
                                          <p:spTgt spid="3"/>
                                        </p:tgtEl>
                                        <p:attrNameLst>
                                          <p:attrName>ppt_x</p:attrName>
                                        </p:attrNameLst>
                                      </p:cBhvr>
                                      <p:tavLst>
                                        <p:tav tm="0">
                                          <p:val>
                                            <p:strVal val="#ppt_x"/>
                                          </p:val>
                                        </p:tav>
                                        <p:tav tm="100000">
                                          <p:val>
                                            <p:strVal val="#ppt_x"/>
                                          </p:val>
                                        </p:tav>
                                      </p:tavLst>
                                    </p:anim>
                                    <p:anim calcmode="lin" valueType="num">
                                      <p:cBhvr>
                                        <p:cTn id="6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lvlOne"/>
        </p:bldSub>
      </p:bldGraphic>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8"/>
        <p:cNvGrpSpPr/>
        <p:nvPr/>
      </p:nvGrpSpPr>
      <p:grpSpPr>
        <a:xfrm>
          <a:off x="0" y="0"/>
          <a:ext cx="0" cy="0"/>
          <a:chOff x="0" y="0"/>
          <a:chExt cx="0" cy="0"/>
        </a:xfrm>
      </p:grpSpPr>
      <p:sp useBgFill="1">
        <p:nvSpPr>
          <p:cNvPr id="114" name="Rectangle 113">
            <a:extLst>
              <a:ext uri="{FF2B5EF4-FFF2-40B4-BE49-F238E27FC236}">
                <a16:creationId xmlns:a16="http://schemas.microsoft.com/office/drawing/2014/main" xmlns="" id="{826B4A43-2A34-4B22-882C-D7552FA9C7D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xmlns="" id="{A5271697-90F1-4A23-8EF2-0179F2EAFA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xmlns="" id="{D9F5512A-48E1-4C07-B75E-3CCC517B680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xmlns="" id="{B429BAE5-B200-4FC0-BBC1-8D7C57D1D9F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06971" y="0"/>
            <a:ext cx="456510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Google Shape;299;p21"/>
          <p:cNvSpPr txBox="1">
            <a:spLocks noGrp="1"/>
          </p:cNvSpPr>
          <p:nvPr>
            <p:ph type="title"/>
          </p:nvPr>
        </p:nvSpPr>
        <p:spPr>
          <a:xfrm>
            <a:off x="1188720" y="1221592"/>
            <a:ext cx="3284944" cy="3430742"/>
          </a:xfrm>
          <a:prstGeom prst="rect">
            <a:avLst/>
          </a:prstGeom>
        </p:spPr>
        <p:txBody>
          <a:bodyPr spcFirstLastPara="1" vert="horz" lIns="91440" tIns="45720" rIns="91440" bIns="45720" rtlCol="0" anchor="b" anchorCtr="0">
            <a:normAutofit/>
          </a:bodyPr>
          <a:lstStyle/>
          <a:p>
            <a:pPr marL="0" lvl="0" indent="0" algn="ctr">
              <a:spcAft>
                <a:spcPts val="0"/>
              </a:spcAft>
              <a:buClr>
                <a:srgbClr val="FFFFFF"/>
              </a:buClr>
              <a:buSzPts val="3600"/>
            </a:pPr>
            <a:r>
              <a:rPr lang="en-US" b="1" kern="1200" dirty="0">
                <a:solidFill>
                  <a:schemeClr val="tx1"/>
                </a:solidFill>
                <a:latin typeface="+mj-lt"/>
                <a:ea typeface="+mj-ea"/>
                <a:cs typeface="+mj-cs"/>
              </a:rPr>
              <a:t>Discussion:</a:t>
            </a:r>
            <a:br>
              <a:rPr lang="en-US" b="1" kern="1200" dirty="0">
                <a:solidFill>
                  <a:schemeClr val="tx1"/>
                </a:solidFill>
                <a:latin typeface="+mj-lt"/>
                <a:ea typeface="+mj-ea"/>
                <a:cs typeface="+mj-cs"/>
              </a:rPr>
            </a:br>
            <a:r>
              <a:rPr lang="en-US" kern="1200" dirty="0">
                <a:solidFill>
                  <a:schemeClr val="tx1"/>
                </a:solidFill>
                <a:latin typeface="+mj-lt"/>
                <a:ea typeface="+mj-ea"/>
                <a:cs typeface="+mj-cs"/>
              </a:rPr>
              <a:t/>
            </a:r>
            <a:br>
              <a:rPr lang="en-US" kern="1200" dirty="0">
                <a:solidFill>
                  <a:schemeClr val="tx1"/>
                </a:solidFill>
                <a:latin typeface="+mj-lt"/>
                <a:ea typeface="+mj-ea"/>
                <a:cs typeface="+mj-cs"/>
              </a:rPr>
            </a:br>
            <a:r>
              <a:rPr lang="en-US" sz="4000" kern="1200" dirty="0">
                <a:solidFill>
                  <a:schemeClr val="tx1"/>
                </a:solidFill>
                <a:latin typeface="+mj-lt"/>
                <a:ea typeface="+mj-ea"/>
                <a:cs typeface="+mj-cs"/>
              </a:rPr>
              <a:t>Leadership Needs in the 21</a:t>
            </a:r>
            <a:r>
              <a:rPr lang="en-US" sz="4000" kern="1200" baseline="30000" dirty="0">
                <a:solidFill>
                  <a:schemeClr val="tx1"/>
                </a:solidFill>
                <a:latin typeface="+mj-lt"/>
                <a:ea typeface="+mj-ea"/>
                <a:cs typeface="+mj-cs"/>
              </a:rPr>
              <a:t>st</a:t>
            </a:r>
            <a:r>
              <a:rPr lang="en-US" sz="4000" baseline="30000" dirty="0"/>
              <a:t> </a:t>
            </a:r>
            <a:r>
              <a:rPr lang="en-US" sz="4000" kern="1200" dirty="0">
                <a:solidFill>
                  <a:schemeClr val="tx1"/>
                </a:solidFill>
                <a:latin typeface="+mj-lt"/>
                <a:ea typeface="+mj-ea"/>
                <a:cs typeface="+mj-cs"/>
              </a:rPr>
              <a:t>Century </a:t>
            </a:r>
            <a:endParaRPr lang="en-US" kern="1200" dirty="0">
              <a:solidFill>
                <a:schemeClr val="tx1"/>
              </a:solidFill>
              <a:latin typeface="+mj-lt"/>
              <a:ea typeface="+mj-ea"/>
              <a:cs typeface="+mj-cs"/>
            </a:endParaRPr>
          </a:p>
        </p:txBody>
      </p:sp>
      <p:sp>
        <p:nvSpPr>
          <p:cNvPr id="300" name="Google Shape;300;p21"/>
          <p:cNvSpPr txBox="1">
            <a:spLocks noGrp="1"/>
          </p:cNvSpPr>
          <p:nvPr>
            <p:ph idx="1"/>
          </p:nvPr>
        </p:nvSpPr>
        <p:spPr>
          <a:xfrm>
            <a:off x="5779046" y="4409575"/>
            <a:ext cx="6033339" cy="1805126"/>
          </a:xfrm>
          <a:prstGeom prst="rect">
            <a:avLst/>
          </a:prstGeom>
        </p:spPr>
        <p:txBody>
          <a:bodyPr spcFirstLastPara="1" vert="horz" lIns="91440" tIns="45720" rIns="91440" bIns="45720" rtlCol="0" anchor="t" anchorCtr="0">
            <a:normAutofit/>
          </a:bodyPr>
          <a:lstStyle/>
          <a:p>
            <a:pPr marL="0" lvl="0" indent="0" algn="ctr">
              <a:spcAft>
                <a:spcPts val="0"/>
              </a:spcAft>
              <a:buSzPts val="2000"/>
              <a:buNone/>
            </a:pPr>
            <a:r>
              <a:rPr lang="en-US" sz="3600" kern="1200" dirty="0">
                <a:solidFill>
                  <a:schemeClr val="tx1"/>
                </a:solidFill>
                <a:latin typeface="+mn-lt"/>
                <a:ea typeface="+mn-ea"/>
                <a:cs typeface="+mn-cs"/>
              </a:rPr>
              <a:t>How do different approaches and styles of leadership impact what is needed now? </a:t>
            </a:r>
          </a:p>
        </p:txBody>
      </p:sp>
      <p:grpSp>
        <p:nvGrpSpPr>
          <p:cNvPr id="122" name="Group 121">
            <a:extLst>
              <a:ext uri="{FF2B5EF4-FFF2-40B4-BE49-F238E27FC236}">
                <a16:creationId xmlns:a16="http://schemas.microsoft.com/office/drawing/2014/main" xmlns="" id="{A9644633-5AE1-44D6-8F5F-6376DDA130C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88720" y="73152"/>
            <a:ext cx="1178966" cy="232963"/>
            <a:chOff x="7763256" y="73152"/>
            <a:chExt cx="1178966" cy="232963"/>
          </a:xfrm>
        </p:grpSpPr>
        <p:sp>
          <p:nvSpPr>
            <p:cNvPr id="123" name="Rectangle 64">
              <a:extLst>
                <a:ext uri="{FF2B5EF4-FFF2-40B4-BE49-F238E27FC236}">
                  <a16:creationId xmlns:a16="http://schemas.microsoft.com/office/drawing/2014/main" xmlns="" id="{4FA74995-C5A7-4DBF-BFD1-C4831852DF1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66">
              <a:extLst>
                <a:ext uri="{FF2B5EF4-FFF2-40B4-BE49-F238E27FC236}">
                  <a16:creationId xmlns:a16="http://schemas.microsoft.com/office/drawing/2014/main" xmlns="" id="{009DC7CE-EC50-455B-AEF3-758096A62E4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64">
              <a:extLst>
                <a:ext uri="{FF2B5EF4-FFF2-40B4-BE49-F238E27FC236}">
                  <a16:creationId xmlns:a16="http://schemas.microsoft.com/office/drawing/2014/main" xmlns="" id="{680D0724-2EE2-4A8E-B7FC-994977F2A61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66">
              <a:extLst>
                <a:ext uri="{FF2B5EF4-FFF2-40B4-BE49-F238E27FC236}">
                  <a16:creationId xmlns:a16="http://schemas.microsoft.com/office/drawing/2014/main" xmlns="" id="{D7DD4A6B-2000-4A3E-BBCE-637ED6CDD25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64">
              <a:extLst>
                <a:ext uri="{FF2B5EF4-FFF2-40B4-BE49-F238E27FC236}">
                  <a16:creationId xmlns:a16="http://schemas.microsoft.com/office/drawing/2014/main" xmlns="" id="{694A6722-0FE9-4640-B93F-C2BAA895602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66">
              <a:extLst>
                <a:ext uri="{FF2B5EF4-FFF2-40B4-BE49-F238E27FC236}">
                  <a16:creationId xmlns:a16="http://schemas.microsoft.com/office/drawing/2014/main" xmlns="" id="{19F6A010-3765-4FAB-8CCA-7AC1891419D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64">
              <a:extLst>
                <a:ext uri="{FF2B5EF4-FFF2-40B4-BE49-F238E27FC236}">
                  <a16:creationId xmlns:a16="http://schemas.microsoft.com/office/drawing/2014/main" xmlns="" id="{2ED876B1-4DDC-4999-864F-EFF32EFF5CD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66">
              <a:extLst>
                <a:ext uri="{FF2B5EF4-FFF2-40B4-BE49-F238E27FC236}">
                  <a16:creationId xmlns:a16="http://schemas.microsoft.com/office/drawing/2014/main" xmlns="" id="{2DD9B48A-E7DB-4540-8781-F434856A755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64">
              <a:extLst>
                <a:ext uri="{FF2B5EF4-FFF2-40B4-BE49-F238E27FC236}">
                  <a16:creationId xmlns:a16="http://schemas.microsoft.com/office/drawing/2014/main" xmlns="" id="{2BEF54FF-8FAE-4B7F-ACE8-52ED70B04ED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66">
              <a:extLst>
                <a:ext uri="{FF2B5EF4-FFF2-40B4-BE49-F238E27FC236}">
                  <a16:creationId xmlns:a16="http://schemas.microsoft.com/office/drawing/2014/main" xmlns="" id="{16F687E9-D21B-46CB-8A13-9BFDA780F6D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64">
              <a:extLst>
                <a:ext uri="{FF2B5EF4-FFF2-40B4-BE49-F238E27FC236}">
                  <a16:creationId xmlns:a16="http://schemas.microsoft.com/office/drawing/2014/main" xmlns="" id="{49C0A7C4-BA67-480B-9F9A-E965357562B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66">
              <a:extLst>
                <a:ext uri="{FF2B5EF4-FFF2-40B4-BE49-F238E27FC236}">
                  <a16:creationId xmlns:a16="http://schemas.microsoft.com/office/drawing/2014/main" xmlns="" id="{5C27E413-D9C4-45A2-AB5A-A006127984C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64">
              <a:extLst>
                <a:ext uri="{FF2B5EF4-FFF2-40B4-BE49-F238E27FC236}">
                  <a16:creationId xmlns:a16="http://schemas.microsoft.com/office/drawing/2014/main" xmlns="" id="{76F8DD1F-1A00-4D5A-B979-33A41277C91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66">
              <a:extLst>
                <a:ext uri="{FF2B5EF4-FFF2-40B4-BE49-F238E27FC236}">
                  <a16:creationId xmlns:a16="http://schemas.microsoft.com/office/drawing/2014/main" xmlns="" id="{D16F8034-114D-4513-A6BD-F05ABF9AF47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64">
              <a:extLst>
                <a:ext uri="{FF2B5EF4-FFF2-40B4-BE49-F238E27FC236}">
                  <a16:creationId xmlns:a16="http://schemas.microsoft.com/office/drawing/2014/main" xmlns="" id="{1DAD48F0-0B0E-40E2-9ED5-E0FBB99C44F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66">
              <a:extLst>
                <a:ext uri="{FF2B5EF4-FFF2-40B4-BE49-F238E27FC236}">
                  <a16:creationId xmlns:a16="http://schemas.microsoft.com/office/drawing/2014/main" xmlns="" id="{A58F217F-BBAB-4ACB-91C0-B119DEFDC6F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64">
              <a:extLst>
                <a:ext uri="{FF2B5EF4-FFF2-40B4-BE49-F238E27FC236}">
                  <a16:creationId xmlns:a16="http://schemas.microsoft.com/office/drawing/2014/main" xmlns="" id="{17D6638B-4C45-4C73-AFE3-8C41F939A9B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66">
              <a:extLst>
                <a:ext uri="{FF2B5EF4-FFF2-40B4-BE49-F238E27FC236}">
                  <a16:creationId xmlns:a16="http://schemas.microsoft.com/office/drawing/2014/main" xmlns="" id="{31A3013F-24A0-486B-A892-92E42BD741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64">
              <a:extLst>
                <a:ext uri="{FF2B5EF4-FFF2-40B4-BE49-F238E27FC236}">
                  <a16:creationId xmlns:a16="http://schemas.microsoft.com/office/drawing/2014/main" xmlns="" id="{F4540C9F-BC47-470D-A9C2-4AB05FB4C5B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66">
              <a:extLst>
                <a:ext uri="{FF2B5EF4-FFF2-40B4-BE49-F238E27FC236}">
                  <a16:creationId xmlns:a16="http://schemas.microsoft.com/office/drawing/2014/main" xmlns="" id="{A38505B1-1AD2-47B0-8122-2EB533CBAA4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1" name="Google Shape;301;p21"/>
          <p:cNvPicPr preferRelativeResize="0"/>
          <p:nvPr/>
        </p:nvPicPr>
        <p:blipFill rotWithShape="1">
          <a:blip r:embed="rId3" cstate="screen">
            <a:extLst>
              <a:ext uri="{28A0092B-C50C-407E-A947-70E740481C1C}">
                <a14:useLocalDpi xmlns:a14="http://schemas.microsoft.com/office/drawing/2010/main" val="0"/>
              </a:ext>
            </a:extLst>
          </a:blip>
          <a:stretch/>
        </p:blipFill>
        <p:spPr>
          <a:xfrm>
            <a:off x="5619404" y="643299"/>
            <a:ext cx="6192981" cy="326679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0">
                                            <p:txEl>
                                              <p:pRg st="0" end="0"/>
                                            </p:txEl>
                                          </p:spTgt>
                                        </p:tgtEl>
                                        <p:attrNameLst>
                                          <p:attrName>style.visibility</p:attrName>
                                        </p:attrNameLst>
                                      </p:cBhvr>
                                      <p:to>
                                        <p:strVal val="visible"/>
                                      </p:to>
                                    </p:set>
                                    <p:animEffect transition="in" filter="fade">
                                      <p:cBhvr>
                                        <p:cTn id="7" dur="1000"/>
                                        <p:tgtEl>
                                          <p:spTgt spid="300">
                                            <p:txEl>
                                              <p:pRg st="0" end="0"/>
                                            </p:txEl>
                                          </p:spTgt>
                                        </p:tgtEl>
                                      </p:cBhvr>
                                    </p:animEffect>
                                    <p:anim calcmode="lin" valueType="num">
                                      <p:cBhvr>
                                        <p:cTn id="8" dur="1000" fill="hold"/>
                                        <p:tgtEl>
                                          <p:spTgt spid="30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0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6"/>
        <p:cNvGrpSpPr/>
        <p:nvPr/>
      </p:nvGrpSpPr>
      <p:grpSpPr>
        <a:xfrm>
          <a:off x="0" y="0"/>
          <a:ext cx="0" cy="0"/>
          <a:chOff x="0" y="0"/>
          <a:chExt cx="0" cy="0"/>
        </a:xfrm>
      </p:grpSpPr>
      <p:sp useBgFill="1">
        <p:nvSpPr>
          <p:cNvPr id="121" name="Rectangle 120">
            <a:extLst>
              <a:ext uri="{FF2B5EF4-FFF2-40B4-BE49-F238E27FC236}">
                <a16:creationId xmlns:a16="http://schemas.microsoft.com/office/drawing/2014/main" xmlns=""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3" name="Rectangle 122">
            <a:extLst>
              <a:ext uri="{FF2B5EF4-FFF2-40B4-BE49-F238E27FC236}">
                <a16:creationId xmlns:a16="http://schemas.microsoft.com/office/drawing/2014/main" xmlns=""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xmlns=""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xmlns=""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xmlns=""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Freeform: Shape 130">
            <a:extLst>
              <a:ext uri="{FF2B5EF4-FFF2-40B4-BE49-F238E27FC236}">
                <a16:creationId xmlns:a16="http://schemas.microsoft.com/office/drawing/2014/main" xmlns=""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Rectangle 132">
            <a:extLst>
              <a:ext uri="{FF2B5EF4-FFF2-40B4-BE49-F238E27FC236}">
                <a16:creationId xmlns:a16="http://schemas.microsoft.com/office/drawing/2014/main" xmlns=""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Google Shape;307;p22"/>
          <p:cNvSpPr txBox="1">
            <a:spLocks noGrp="1"/>
          </p:cNvSpPr>
          <p:nvPr>
            <p:ph type="title"/>
          </p:nvPr>
        </p:nvSpPr>
        <p:spPr>
          <a:xfrm>
            <a:off x="466722" y="586855"/>
            <a:ext cx="3201366" cy="4413408"/>
          </a:xfrm>
          <a:prstGeom prst="rect">
            <a:avLst/>
          </a:prstGeom>
        </p:spPr>
        <p:txBody>
          <a:bodyPr spcFirstLastPara="1" lIns="91425" tIns="45700" rIns="91425" bIns="45700" anchor="b" anchorCtr="0">
            <a:normAutofit/>
          </a:bodyPr>
          <a:lstStyle/>
          <a:p>
            <a:pPr marL="0" lvl="0" indent="0" algn="r" rtl="0">
              <a:spcBef>
                <a:spcPts val="0"/>
              </a:spcBef>
              <a:spcAft>
                <a:spcPts val="0"/>
              </a:spcAft>
              <a:buClr>
                <a:srgbClr val="FFFFFF"/>
              </a:buClr>
              <a:buSzPts val="3600"/>
              <a:buFont typeface="Arial"/>
              <a:buNone/>
            </a:pPr>
            <a:r>
              <a:rPr lang="en-US" sz="3700" b="1" dirty="0">
                <a:solidFill>
                  <a:srgbClr val="FFFFFF"/>
                </a:solidFill>
              </a:rPr>
              <a:t>Homework:</a:t>
            </a:r>
            <a:br>
              <a:rPr lang="en-US" sz="3700" b="1" dirty="0">
                <a:solidFill>
                  <a:srgbClr val="FFFFFF"/>
                </a:solidFill>
              </a:rPr>
            </a:br>
            <a:r>
              <a:rPr lang="en-US" sz="3700" b="1" dirty="0">
                <a:solidFill>
                  <a:srgbClr val="FFFFFF"/>
                </a:solidFill>
              </a:rPr>
              <a:t/>
            </a:r>
            <a:br>
              <a:rPr lang="en-US" sz="3700" b="1" dirty="0">
                <a:solidFill>
                  <a:srgbClr val="FFFFFF"/>
                </a:solidFill>
              </a:rPr>
            </a:br>
            <a:r>
              <a:rPr lang="en-US" sz="3700" b="1" dirty="0">
                <a:solidFill>
                  <a:srgbClr val="FFFFFF"/>
                </a:solidFill>
              </a:rPr>
              <a:t> </a:t>
            </a:r>
            <a:r>
              <a:rPr lang="en-US" sz="3700" dirty="0">
                <a:solidFill>
                  <a:srgbClr val="FFFFFF"/>
                </a:solidFill>
              </a:rPr>
              <a:t>Read and write a reflect essay on one of the following topics:</a:t>
            </a:r>
          </a:p>
        </p:txBody>
      </p:sp>
      <p:sp>
        <p:nvSpPr>
          <p:cNvPr id="308" name="Google Shape;308;p22"/>
          <p:cNvSpPr txBox="1">
            <a:spLocks noGrp="1"/>
          </p:cNvSpPr>
          <p:nvPr>
            <p:ph idx="1"/>
          </p:nvPr>
        </p:nvSpPr>
        <p:spPr>
          <a:xfrm>
            <a:off x="4696658" y="535977"/>
            <a:ext cx="6915019" cy="5786044"/>
          </a:xfrm>
          <a:prstGeom prst="rect">
            <a:avLst/>
          </a:prstGeom>
        </p:spPr>
        <p:txBody>
          <a:bodyPr spcFirstLastPara="1" lIns="91425" tIns="45700" rIns="91425" bIns="45700" anchor="ctr" anchorCtr="0">
            <a:normAutofit fontScale="92500" lnSpcReduction="10000"/>
          </a:bodyPr>
          <a:lstStyle/>
          <a:p>
            <a:pPr>
              <a:spcBef>
                <a:spcPts val="0"/>
              </a:spcBef>
              <a:buSzPct val="100000"/>
            </a:pPr>
            <a:r>
              <a:rPr lang="en-US" b="1" dirty="0"/>
              <a:t>The Trait Approach to Leadership:  </a:t>
            </a:r>
            <a:r>
              <a:rPr lang="en-US" dirty="0"/>
              <a:t>What are the trait perspectives on leadership? </a:t>
            </a:r>
          </a:p>
          <a:p>
            <a:pPr>
              <a:spcBef>
                <a:spcPts val="1200"/>
              </a:spcBef>
              <a:buSzPct val="100000"/>
            </a:pPr>
            <a:r>
              <a:rPr lang="en-US" b="1" dirty="0"/>
              <a:t>Behavioral Approaches to Leadership:  </a:t>
            </a:r>
            <a:r>
              <a:rPr lang="en-US" dirty="0"/>
              <a:t>What are the behavioral perspectives on leadership?</a:t>
            </a:r>
          </a:p>
          <a:p>
            <a:pPr>
              <a:spcBef>
                <a:spcPts val="1200"/>
              </a:spcBef>
              <a:buSzPct val="100000"/>
            </a:pPr>
            <a:r>
              <a:rPr lang="en-US" dirty="0"/>
              <a:t> </a:t>
            </a:r>
            <a:r>
              <a:rPr lang="en-US" b="1" dirty="0"/>
              <a:t>Situational (Contingency) Approaches to Leadership: </a:t>
            </a:r>
            <a:r>
              <a:rPr lang="en-US" dirty="0"/>
              <a:t>Situational (Contingency) Approaches to Leadership: What are the situational perspectives on leadership?</a:t>
            </a:r>
          </a:p>
          <a:p>
            <a:pPr>
              <a:spcBef>
                <a:spcPts val="1200"/>
              </a:spcBef>
              <a:buSzPct val="100000"/>
            </a:pPr>
            <a:r>
              <a:rPr lang="en-US" b="1" dirty="0"/>
              <a:t>Substitutes for and Neutralizers of Leadership: </a:t>
            </a:r>
            <a:r>
              <a:rPr lang="en-US" dirty="0"/>
              <a:t>What does the concept of “substitute for leadership” mean?</a:t>
            </a:r>
          </a:p>
          <a:p>
            <a:pPr>
              <a:spcBef>
                <a:spcPts val="1200"/>
              </a:spcBef>
              <a:buSzPct val="100000"/>
            </a:pPr>
            <a:r>
              <a:rPr lang="en-US" b="1" dirty="0"/>
              <a:t>Transformational, Visionary, and Charismatic Leadership: </a:t>
            </a:r>
            <a:r>
              <a:rPr lang="en-US" dirty="0"/>
              <a:t>What are the characteristics of transactional, transformational, and charismatic leadership?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8"/>
        <p:cNvGrpSpPr/>
        <p:nvPr/>
      </p:nvGrpSpPr>
      <p:grpSpPr>
        <a:xfrm>
          <a:off x="0" y="0"/>
          <a:ext cx="0" cy="0"/>
          <a:chOff x="0" y="0"/>
          <a:chExt cx="0" cy="0"/>
        </a:xfrm>
      </p:grpSpPr>
      <p:sp useBgFill="1">
        <p:nvSpPr>
          <p:cNvPr id="78" name="!!BGRectangle">
            <a:extLst>
              <a:ext uri="{FF2B5EF4-FFF2-40B4-BE49-F238E27FC236}">
                <a16:creationId xmlns:a16="http://schemas.microsoft.com/office/drawing/2014/main" xmlns="" id="{44B42A97-2187-442B-BB48-39526296DA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2" descr="17 Inspiring Quotes About the Remarkable Power of Teamwork | Inc.com">
            <a:extLst>
              <a:ext uri="{FF2B5EF4-FFF2-40B4-BE49-F238E27FC236}">
                <a16:creationId xmlns:a16="http://schemas.microsoft.com/office/drawing/2014/main" xmlns="" id="{8485CF3F-8882-70DE-90E7-54273B42D1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12191980" cy="4571990"/>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a:extLst>
              <a:ext uri="{FF2B5EF4-FFF2-40B4-BE49-F238E27FC236}">
                <a16:creationId xmlns:a16="http://schemas.microsoft.com/office/drawing/2014/main" xmlns="" id="{F40CA114-B78B-4E3B-A785-96745276B6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4572457"/>
            <a:ext cx="12192000" cy="2285543"/>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7" name="Google Shape;92;p1">
            <a:extLst>
              <a:ext uri="{FF2B5EF4-FFF2-40B4-BE49-F238E27FC236}">
                <a16:creationId xmlns:a16="http://schemas.microsoft.com/office/drawing/2014/main" xmlns="" id="{10936CF6-AD5A-8533-5EEF-281E42CB83B9}"/>
              </a:ext>
            </a:extLst>
          </p:cNvPr>
          <p:cNvSpPr txBox="1">
            <a:spLocks/>
          </p:cNvSpPr>
          <p:nvPr/>
        </p:nvSpPr>
        <p:spPr>
          <a:xfrm>
            <a:off x="920549" y="3429000"/>
            <a:ext cx="6349091" cy="1014182"/>
          </a:xfrm>
          <a:prstGeom prst="rect">
            <a:avLst/>
          </a:prstGeom>
        </p:spPr>
        <p:txBody>
          <a:bodyPr spcFirstLastPara="1" vert="horz" lIns="91440" tIns="45720" rIns="91440" bIns="45720" rtlCol="0" anchor="ctr" anchorCtr="0">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600"/>
              </a:spcAft>
              <a:buClr>
                <a:srgbClr val="FFFFFF"/>
              </a:buClr>
              <a:buSzPts val="5900"/>
              <a:buFontTx/>
              <a:buNone/>
              <a:tabLst/>
              <a:defRPr/>
            </a:pPr>
            <a:r>
              <a:rPr kumimoji="0" lang="en-US" b="1" i="0" u="none" strike="noStrike" kern="1200" cap="none" spc="0" normalizeH="0" baseline="0" noProof="0" dirty="0">
                <a:ln>
                  <a:noFill/>
                </a:ln>
                <a:solidFill>
                  <a:prstClr val="white"/>
                </a:solidFill>
                <a:effectLst/>
                <a:uLnTx/>
                <a:uFillTx/>
                <a:latin typeface="Calibri Light" panose="020F0302020204030204"/>
                <a:ea typeface="+mj-ea"/>
                <a:cs typeface="+mj-cs"/>
              </a:rPr>
              <a:t>Group &amp; Team Theory (cont.)</a:t>
            </a:r>
          </a:p>
        </p:txBody>
      </p:sp>
      <p:sp>
        <p:nvSpPr>
          <p:cNvPr id="82" name="!!Line">
            <a:extLst>
              <a:ext uri="{FF2B5EF4-FFF2-40B4-BE49-F238E27FC236}">
                <a16:creationId xmlns:a16="http://schemas.microsoft.com/office/drawing/2014/main" xmlns="" id="{1B1D834C-2707-49B0-A3CE-334D83DFF0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385048" y="5266944"/>
            <a:ext cx="9144"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xmlns="" id="{A7562B89-C374-74A2-0C53-69CA65A68050}"/>
              </a:ext>
            </a:extLst>
          </p:cNvPr>
          <p:cNvSpPr txBox="1"/>
          <p:nvPr/>
        </p:nvSpPr>
        <p:spPr>
          <a:xfrm>
            <a:off x="900415" y="5020463"/>
            <a:ext cx="7211316" cy="1393945"/>
          </a:xfrm>
          <a:prstGeom prst="rect">
            <a:avLst/>
          </a:prstGeom>
          <a:noFill/>
          <a:ln>
            <a:noFill/>
          </a:ln>
        </p:spPr>
        <p:txBody>
          <a:bodyPr spcFirstLastPara="1" vert="horz" wrap="square" lIns="91425" tIns="45700" rIns="91425" bIns="45700" rtlCol="0" anchor="ctr" anchorCtr="0">
            <a:normAutofit/>
          </a:bodyPr>
          <a:lstStyle>
            <a:lvl1pPr indent="0" algn="r">
              <a:lnSpc>
                <a:spcPct val="90000"/>
              </a:lnSpc>
              <a:spcBef>
                <a:spcPts val="0"/>
              </a:spcBef>
              <a:buSzPct val="100000"/>
              <a:buFont typeface="Arial" panose="020B0604020202020204" pitchFamily="34" charset="0"/>
              <a:buNone/>
              <a:defRPr sz="4000">
                <a:latin typeface="+mj-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3600" dirty="0"/>
              <a:t>2. Leadership</a:t>
            </a:r>
          </a:p>
          <a:p>
            <a:r>
              <a:rPr lang="en-US" sz="3600" dirty="0"/>
              <a:t>3. Working in Diverse Teams</a:t>
            </a:r>
          </a:p>
        </p:txBody>
      </p:sp>
    </p:spTree>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8"/>
        <p:cNvGrpSpPr/>
        <p:nvPr/>
      </p:nvGrpSpPr>
      <p:grpSpPr>
        <a:xfrm>
          <a:off x="0" y="0"/>
          <a:ext cx="0" cy="0"/>
          <a:chOff x="0" y="0"/>
          <a:chExt cx="0" cy="0"/>
        </a:xfrm>
      </p:grpSpPr>
      <p:sp useBgFill="1">
        <p:nvSpPr>
          <p:cNvPr id="78" name="!!BGRectangle">
            <a:extLst>
              <a:ext uri="{FF2B5EF4-FFF2-40B4-BE49-F238E27FC236}">
                <a16:creationId xmlns:a16="http://schemas.microsoft.com/office/drawing/2014/main" xmlns="" id="{44B42A97-2187-442B-BB48-39526296DA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2" descr="17 Inspiring Quotes About the Remarkable Power of Teamwork | Inc.com">
            <a:extLst>
              <a:ext uri="{FF2B5EF4-FFF2-40B4-BE49-F238E27FC236}">
                <a16:creationId xmlns:a16="http://schemas.microsoft.com/office/drawing/2014/main" xmlns="" id="{8485CF3F-8882-70DE-90E7-54273B42D1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12191980" cy="4571990"/>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a:extLst>
              <a:ext uri="{FF2B5EF4-FFF2-40B4-BE49-F238E27FC236}">
                <a16:creationId xmlns:a16="http://schemas.microsoft.com/office/drawing/2014/main" xmlns="" id="{F40CA114-B78B-4E3B-A785-96745276B6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4572457"/>
            <a:ext cx="12192000" cy="2285543"/>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7" name="Google Shape;92;p1">
            <a:extLst>
              <a:ext uri="{FF2B5EF4-FFF2-40B4-BE49-F238E27FC236}">
                <a16:creationId xmlns:a16="http://schemas.microsoft.com/office/drawing/2014/main" xmlns="" id="{10936CF6-AD5A-8533-5EEF-281E42CB83B9}"/>
              </a:ext>
            </a:extLst>
          </p:cNvPr>
          <p:cNvSpPr txBox="1">
            <a:spLocks/>
          </p:cNvSpPr>
          <p:nvPr/>
        </p:nvSpPr>
        <p:spPr>
          <a:xfrm>
            <a:off x="920549" y="3429000"/>
            <a:ext cx="6349091" cy="1014182"/>
          </a:xfrm>
          <a:prstGeom prst="rect">
            <a:avLst/>
          </a:prstGeom>
        </p:spPr>
        <p:txBody>
          <a:bodyPr spcFirstLastPara="1" vert="horz" lIns="91440" tIns="45720" rIns="91440" bIns="45720" rtlCol="0" anchor="ctr" anchorCtr="0">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
                <a:srgbClr val="FFFFFF"/>
              </a:buClr>
              <a:buSzPts val="5900"/>
              <a:buFontTx/>
              <a:buNone/>
              <a:tabLst/>
              <a:defRPr/>
            </a:pPr>
            <a:r>
              <a:rPr kumimoji="0" lang="en-US" sz="4400" b="1" i="0" u="none" strike="noStrike" kern="1200" cap="none" spc="0" normalizeH="0" baseline="0" noProof="0" dirty="0">
                <a:ln>
                  <a:noFill/>
                </a:ln>
                <a:solidFill>
                  <a:prstClr val="white"/>
                </a:solidFill>
                <a:effectLst/>
                <a:uLnTx/>
                <a:uFillTx/>
                <a:latin typeface="Calibri Light" panose="020F0302020204030204"/>
                <a:ea typeface="+mj-ea"/>
                <a:cs typeface="+mj-cs"/>
              </a:rPr>
              <a:t>Group &amp; Team Theory (cont.)</a:t>
            </a:r>
          </a:p>
        </p:txBody>
      </p:sp>
      <p:sp>
        <p:nvSpPr>
          <p:cNvPr id="82" name="!!Line">
            <a:extLst>
              <a:ext uri="{FF2B5EF4-FFF2-40B4-BE49-F238E27FC236}">
                <a16:creationId xmlns:a16="http://schemas.microsoft.com/office/drawing/2014/main" xmlns="" id="{1B1D834C-2707-49B0-A3CE-334D83DFF0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385048" y="5266944"/>
            <a:ext cx="9144"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xmlns="" id="{A7562B89-C374-74A2-0C53-69CA65A68050}"/>
              </a:ext>
            </a:extLst>
          </p:cNvPr>
          <p:cNvSpPr txBox="1"/>
          <p:nvPr/>
        </p:nvSpPr>
        <p:spPr>
          <a:xfrm>
            <a:off x="900415" y="5020463"/>
            <a:ext cx="7211316" cy="1393945"/>
          </a:xfrm>
          <a:prstGeom prst="rect">
            <a:avLst/>
          </a:prstGeom>
          <a:noFill/>
          <a:ln>
            <a:noFill/>
          </a:ln>
        </p:spPr>
        <p:txBody>
          <a:bodyPr spcFirstLastPara="1" vert="horz" wrap="square" lIns="91425" tIns="45700" rIns="91425" bIns="45700" rtlCol="0" anchor="ctr" anchorCtr="0">
            <a:normAutofit/>
          </a:bodyPr>
          <a:lstStyle>
            <a:lvl1pPr indent="0" algn="r">
              <a:lnSpc>
                <a:spcPct val="90000"/>
              </a:lnSpc>
              <a:spcBef>
                <a:spcPts val="0"/>
              </a:spcBef>
              <a:buSzPct val="100000"/>
              <a:buFont typeface="Arial" panose="020B0604020202020204" pitchFamily="34" charset="0"/>
              <a:buNone/>
              <a:defRPr sz="4000">
                <a:latin typeface="+mj-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0" eaLnBrk="1" fontAlgn="auto" latinLnBrk="0" hangingPunct="1">
              <a:lnSpc>
                <a:spcPct val="90000"/>
              </a:lnSpc>
              <a:spcBef>
                <a:spcPts val="0"/>
              </a:spcBef>
              <a:spcAft>
                <a:spcPts val="0"/>
              </a:spcAft>
              <a:buClrTx/>
              <a:buSzPct val="100000"/>
              <a:buFont typeface="Arial" panose="020B0604020202020204" pitchFamily="34" charset="0"/>
              <a:buNone/>
              <a:tabLst/>
              <a:defRPr/>
            </a:pPr>
            <a:r>
              <a:rPr kumimoji="0" lang="en-US" sz="3600" b="0" i="0" u="none" strike="noStrike" kern="1200" cap="none" spc="0" normalizeH="0" baseline="0" noProof="0" dirty="0">
                <a:ln>
                  <a:noFill/>
                </a:ln>
                <a:solidFill>
                  <a:prstClr val="white"/>
                </a:solidFill>
                <a:effectLst/>
                <a:uLnTx/>
                <a:uFillTx/>
                <a:latin typeface="Calibri Light" panose="020F0302020204030204"/>
                <a:ea typeface="+mn-ea"/>
                <a:cs typeface="+mn-cs"/>
              </a:rPr>
              <a:t>3. Working in Diverse Teams</a:t>
            </a:r>
          </a:p>
        </p:txBody>
      </p:sp>
    </p:spTree>
    <p:extLst>
      <p:ext uri="{BB962C8B-B14F-4D97-AF65-F5344CB8AC3E}">
        <p14:creationId xmlns:p14="http://schemas.microsoft.com/office/powerpoint/2010/main" val="70279204"/>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3EDD119B-6BFA-4C3F-90CE-97DAFD604EC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156;p3">
            <a:extLst>
              <a:ext uri="{FF2B5EF4-FFF2-40B4-BE49-F238E27FC236}">
                <a16:creationId xmlns:a16="http://schemas.microsoft.com/office/drawing/2014/main" xmlns="" id="{F3F1117D-A973-B942-A1B1-AEA5EE268BCA}"/>
              </a:ext>
            </a:extLst>
          </p:cNvPr>
          <p:cNvSpPr txBox="1">
            <a:spLocks/>
          </p:cNvSpPr>
          <p:nvPr/>
        </p:nvSpPr>
        <p:spPr>
          <a:xfrm>
            <a:off x="8412264" y="965199"/>
            <a:ext cx="3020992" cy="4927601"/>
          </a:xfrm>
          <a:prstGeom prst="rect">
            <a:avLst/>
          </a:prstGeom>
        </p:spPr>
        <p:txBody>
          <a:bodyPr spcFirstLastPara="1"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buClr>
                <a:srgbClr val="262626"/>
              </a:buClr>
              <a:buSzPts val="4400"/>
            </a:pPr>
            <a:r>
              <a:rPr lang="en-US" sz="4800" kern="1200" dirty="0">
                <a:solidFill>
                  <a:schemeClr val="bg1"/>
                </a:solidFill>
                <a:latin typeface="+mj-lt"/>
                <a:ea typeface="+mj-ea"/>
                <a:cs typeface="+mj-cs"/>
              </a:rPr>
              <a:t>Learning Objective</a:t>
            </a:r>
          </a:p>
        </p:txBody>
      </p:sp>
      <p:cxnSp>
        <p:nvCxnSpPr>
          <p:cNvPr id="9" name="Straight Connector 8">
            <a:extLst>
              <a:ext uri="{FF2B5EF4-FFF2-40B4-BE49-F238E27FC236}">
                <a16:creationId xmlns:a16="http://schemas.microsoft.com/office/drawing/2014/main" xmlns="" id="{DC1572D0-F0FD-4D84-8F82-DC59140EB9B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138160"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Google Shape;157;p3">
            <a:extLst>
              <a:ext uri="{FF2B5EF4-FFF2-40B4-BE49-F238E27FC236}">
                <a16:creationId xmlns:a16="http://schemas.microsoft.com/office/drawing/2014/main" xmlns="" id="{C5B0E258-FF76-8BC1-5744-D815DB25FAFA}"/>
              </a:ext>
            </a:extLst>
          </p:cNvPr>
          <p:cNvSpPr txBox="1">
            <a:spLocks/>
          </p:cNvSpPr>
          <p:nvPr/>
        </p:nvSpPr>
        <p:spPr>
          <a:xfrm>
            <a:off x="1514248" y="1238595"/>
            <a:ext cx="6186732" cy="3318936"/>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66700" algn="r">
              <a:spcBef>
                <a:spcPts val="0"/>
              </a:spcBef>
              <a:buClr>
                <a:schemeClr val="accent2"/>
              </a:buClr>
              <a:buSzPts val="2460"/>
            </a:pPr>
            <a:r>
              <a:rPr lang="en-US" sz="2500" dirty="0">
                <a:solidFill>
                  <a:schemeClr val="bg1"/>
                </a:solidFill>
              </a:rPr>
              <a:t>Describe how diversity can enhance decision-making and problem-solving </a:t>
            </a:r>
          </a:p>
          <a:p>
            <a:pPr marL="285750" indent="-266700" algn="r">
              <a:spcBef>
                <a:spcPts val="1080"/>
              </a:spcBef>
              <a:buClr>
                <a:schemeClr val="accent2"/>
              </a:buClr>
              <a:buSzPts val="2460"/>
            </a:pPr>
            <a:r>
              <a:rPr lang="en-US" sz="2500" dirty="0">
                <a:solidFill>
                  <a:schemeClr val="bg1"/>
                </a:solidFill>
              </a:rPr>
              <a:t>Identify challenges and best practices for working with multicultural teams</a:t>
            </a:r>
          </a:p>
          <a:p>
            <a:pPr marL="285750" indent="-266700" algn="r">
              <a:spcBef>
                <a:spcPts val="1080"/>
              </a:spcBef>
              <a:buClr>
                <a:schemeClr val="accent2"/>
              </a:buClr>
              <a:buSzPts val="2460"/>
            </a:pPr>
            <a:r>
              <a:rPr lang="en-US" sz="2500" dirty="0">
                <a:solidFill>
                  <a:schemeClr val="bg1"/>
                </a:solidFill>
              </a:rPr>
              <a:t>Define conflict </a:t>
            </a:r>
          </a:p>
          <a:p>
            <a:pPr marL="285750" indent="-266700" algn="r">
              <a:spcBef>
                <a:spcPts val="1080"/>
              </a:spcBef>
              <a:buClr>
                <a:schemeClr val="accent2"/>
              </a:buClr>
              <a:buSzPts val="2460"/>
            </a:pPr>
            <a:r>
              <a:rPr lang="en-US" sz="2500" dirty="0">
                <a:solidFill>
                  <a:schemeClr val="bg1"/>
                </a:solidFill>
              </a:rPr>
              <a:t>Differentiate between functional and dysfunctional conflict </a:t>
            </a:r>
          </a:p>
          <a:p>
            <a:pPr marL="285750" indent="-266700" algn="r">
              <a:spcBef>
                <a:spcPts val="1080"/>
              </a:spcBef>
              <a:buClr>
                <a:schemeClr val="accent2"/>
              </a:buClr>
              <a:buSzPts val="2460"/>
            </a:pPr>
            <a:r>
              <a:rPr lang="en-US" sz="2500" dirty="0">
                <a:solidFill>
                  <a:schemeClr val="bg1"/>
                </a:solidFill>
              </a:rPr>
              <a:t>Recognize various types of conflict in groups </a:t>
            </a:r>
          </a:p>
          <a:p>
            <a:pPr marL="285750" indent="-266700" algn="r">
              <a:spcBef>
                <a:spcPts val="1080"/>
              </a:spcBef>
              <a:buClr>
                <a:schemeClr val="accent2"/>
              </a:buClr>
              <a:buSzPts val="2460"/>
            </a:pPr>
            <a:r>
              <a:rPr lang="en-US" sz="2500" dirty="0">
                <a:solidFill>
                  <a:schemeClr val="bg1"/>
                </a:solidFill>
              </a:rPr>
              <a:t>Describe the conflict process </a:t>
            </a:r>
          </a:p>
          <a:p>
            <a:pPr marL="285750" indent="-266700" algn="r">
              <a:spcBef>
                <a:spcPts val="1080"/>
              </a:spcBef>
              <a:buClr>
                <a:schemeClr val="accent2"/>
              </a:buClr>
              <a:buSzPts val="2460"/>
            </a:pPr>
            <a:r>
              <a:rPr lang="en-US" sz="2500" dirty="0">
                <a:solidFill>
                  <a:schemeClr val="bg1"/>
                </a:solidFill>
              </a:rPr>
              <a:t>Identify and apply strategies for preventing or reducing conflict in groups</a:t>
            </a:r>
          </a:p>
        </p:txBody>
      </p:sp>
    </p:spTree>
    <p:extLst>
      <p:ext uri="{BB962C8B-B14F-4D97-AF65-F5344CB8AC3E}">
        <p14:creationId xmlns:p14="http://schemas.microsoft.com/office/powerpoint/2010/main" val="1747818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04812C46-200A-4DEB-A05E-3ED6C68C23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erson showing a person something on the computer&#10;&#10;Description automatically generated with low confidence">
            <a:extLst>
              <a:ext uri="{FF2B5EF4-FFF2-40B4-BE49-F238E27FC236}">
                <a16:creationId xmlns:a16="http://schemas.microsoft.com/office/drawing/2014/main" xmlns="" id="{ABC4AA0C-0BAF-59E7-0996-321BFA08C57E}"/>
              </a:ext>
            </a:extLst>
          </p:cNvPr>
          <p:cNvPicPr>
            <a:picLocks noChangeAspect="1"/>
          </p:cNvPicPr>
          <p:nvPr/>
        </p:nvPicPr>
        <p:blipFill rotWithShape="1">
          <a:blip r:embed="rId2">
            <a:extLst>
              <a:ext uri="{28A0092B-C50C-407E-A947-70E740481C1C}">
                <a14:useLocalDpi xmlns:a14="http://schemas.microsoft.com/office/drawing/2010/main" val="0"/>
              </a:ext>
            </a:extLst>
          </a:blip>
          <a:srcRect t="-1" b="-1"/>
          <a:stretch/>
        </p:blipFill>
        <p:spPr>
          <a:xfrm>
            <a:off x="0" y="10"/>
            <a:ext cx="8180578" cy="6857990"/>
          </a:xfrm>
          <a:prstGeom prst="rect">
            <a:avLst/>
          </a:prstGeom>
        </p:spPr>
      </p:pic>
      <p:sp>
        <p:nvSpPr>
          <p:cNvPr id="13" name="Rectangle 12">
            <a:extLst>
              <a:ext uri="{FF2B5EF4-FFF2-40B4-BE49-F238E27FC236}">
                <a16:creationId xmlns:a16="http://schemas.microsoft.com/office/drawing/2014/main" xmlns="" id="{D1EA859B-E555-4109-94F3-6700E046E0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Box 49">
            <a:extLst>
              <a:ext uri="{FF2B5EF4-FFF2-40B4-BE49-F238E27FC236}">
                <a16:creationId xmlns:a16="http://schemas.microsoft.com/office/drawing/2014/main" xmlns="" id="{B99FE663-FB7B-EC51-CB48-21EDB82384C8}"/>
              </a:ext>
            </a:extLst>
          </p:cNvPr>
          <p:cNvSpPr txBox="1"/>
          <p:nvPr/>
        </p:nvSpPr>
        <p:spPr>
          <a:xfrm>
            <a:off x="6900001" y="2771529"/>
            <a:ext cx="4686257" cy="3477875"/>
          </a:xfrm>
          <a:prstGeom prst="rect">
            <a:avLst/>
          </a:prstGeom>
          <a:noFill/>
        </p:spPr>
        <p:txBody>
          <a:bodyPr wrap="square">
            <a:spAutoFit/>
          </a:bodyPr>
          <a:lstStyle/>
          <a:p>
            <a:pPr algn="r"/>
            <a:r>
              <a:rPr lang="en-US" sz="2200" b="1" u="none" strike="noStrike" baseline="0" dirty="0">
                <a:solidFill>
                  <a:srgbClr val="0070C0"/>
                </a:solidFill>
                <a:latin typeface="Times New Roman" panose="02020603050405020304" pitchFamily="18" charset="0"/>
                <a:cs typeface="Times New Roman" panose="02020603050405020304" pitchFamily="18" charset="0"/>
              </a:rPr>
              <a:t>Teams made up of diverse members tend to perform </a:t>
            </a:r>
            <a:r>
              <a:rPr lang="en-US" sz="2200" b="1" u="none" strike="noStrike" baseline="0" dirty="0">
                <a:solidFill>
                  <a:srgbClr val="FF0000"/>
                </a:solidFill>
                <a:latin typeface="Times New Roman" panose="02020603050405020304" pitchFamily="18" charset="0"/>
                <a:cs typeface="Times New Roman" panose="02020603050405020304" pitchFamily="18" charset="0"/>
              </a:rPr>
              <a:t>better than </a:t>
            </a:r>
            <a:r>
              <a:rPr lang="en-US" sz="2200" b="1" u="none" strike="noStrike" baseline="0" dirty="0">
                <a:solidFill>
                  <a:srgbClr val="0070C0"/>
                </a:solidFill>
                <a:latin typeface="Times New Roman" panose="02020603050405020304" pitchFamily="18" charset="0"/>
                <a:cs typeface="Times New Roman" panose="02020603050405020304" pitchFamily="18" charset="0"/>
              </a:rPr>
              <a:t>teams of similar backgrounds.</a:t>
            </a:r>
          </a:p>
          <a:p>
            <a:pPr algn="r"/>
            <a:r>
              <a:rPr lang="en-US" sz="2200" b="0" i="1" u="none" strike="noStrike" baseline="0" dirty="0">
                <a:solidFill>
                  <a:srgbClr val="000000"/>
                </a:solidFill>
                <a:latin typeface="Times New Roman" panose="02020603050405020304" pitchFamily="18" charset="0"/>
                <a:cs typeface="Times New Roman" panose="02020603050405020304" pitchFamily="18" charset="0"/>
              </a:rPr>
              <a:t>Here, the Women of Color in Technology work on a project. The tech industry has been criticized for the lack of diversity among its ranks, and groups like the Women of Color in Technology are looking to change that.</a:t>
            </a:r>
          </a:p>
          <a:p>
            <a:pPr algn="r"/>
            <a:r>
              <a:rPr lang="en-US" sz="2200" b="0" i="1" u="none" strike="noStrike" baseline="0" dirty="0">
                <a:solidFill>
                  <a:srgbClr val="000000"/>
                </a:solidFill>
                <a:latin typeface="Times New Roman" panose="02020603050405020304" pitchFamily="18" charset="0"/>
                <a:cs typeface="Times New Roman" panose="02020603050405020304" pitchFamily="18" charset="0"/>
              </a:rPr>
              <a:t>(Credit: </a:t>
            </a:r>
            <a:r>
              <a:rPr lang="en-US" sz="2200" b="0" i="1" u="none" strike="noStrike" baseline="0" dirty="0" err="1">
                <a:solidFill>
                  <a:srgbClr val="0000FF"/>
                </a:solidFill>
                <a:latin typeface="Times New Roman" panose="02020603050405020304" pitchFamily="18" charset="0"/>
                <a:cs typeface="Times New Roman" panose="02020603050405020304" pitchFamily="18" charset="0"/>
              </a:rPr>
              <a:t>WOCin</a:t>
            </a:r>
            <a:r>
              <a:rPr lang="en-US" sz="2200" b="0" i="1" u="none" strike="noStrike" baseline="0" dirty="0">
                <a:solidFill>
                  <a:srgbClr val="0000FF"/>
                </a:solidFill>
                <a:latin typeface="Times New Roman" panose="02020603050405020304" pitchFamily="18" charset="0"/>
                <a:cs typeface="Times New Roman" panose="02020603050405020304" pitchFamily="18" charset="0"/>
              </a:rPr>
              <a:t> Tech Chat</a:t>
            </a:r>
            <a:r>
              <a:rPr lang="en-US" sz="2200" b="0" i="0" u="none" strike="noStrike" baseline="0" dirty="0">
                <a:solidFill>
                  <a:srgbClr val="0000FF"/>
                </a:solidFill>
                <a:latin typeface="Times New Roman" panose="02020603050405020304" pitchFamily="18" charset="0"/>
                <a:cs typeface="Times New Roman" panose="02020603050405020304" pitchFamily="18" charset="0"/>
              </a:rPr>
              <a:t>/</a:t>
            </a:r>
            <a:r>
              <a:rPr lang="en-US" sz="2200" b="0" i="1" u="none" strike="noStrike" baseline="0" dirty="0">
                <a:solidFill>
                  <a:srgbClr val="0000FF"/>
                </a:solidFill>
                <a:latin typeface="Times New Roman" panose="02020603050405020304" pitchFamily="18" charset="0"/>
                <a:cs typeface="Times New Roman" panose="02020603050405020304" pitchFamily="18" charset="0"/>
              </a:rPr>
              <a:t>CC BY 2.0</a:t>
            </a:r>
            <a:r>
              <a:rPr lang="en-US" sz="2200" b="0" i="0" u="none" strike="noStrike" baseline="0" dirty="0">
                <a:solidFill>
                  <a:srgbClr val="0000FF"/>
                </a:solidFill>
                <a:latin typeface="Times New Roman" panose="02020603050405020304" pitchFamily="18" charset="0"/>
                <a:cs typeface="Times New Roman" panose="02020603050405020304" pitchFamily="18" charset="0"/>
              </a:rPr>
              <a:t>) </a:t>
            </a:r>
            <a:endParaRPr lang="en-US" sz="2200" dirty="0">
              <a:latin typeface="Times New Roman" panose="02020603050405020304" pitchFamily="18" charset="0"/>
              <a:cs typeface="Times New Roman" panose="02020603050405020304" pitchFamily="18" charset="0"/>
            </a:endParaRPr>
          </a:p>
        </p:txBody>
      </p:sp>
      <p:sp>
        <p:nvSpPr>
          <p:cNvPr id="51" name="TextBox 50">
            <a:extLst>
              <a:ext uri="{FF2B5EF4-FFF2-40B4-BE49-F238E27FC236}">
                <a16:creationId xmlns:a16="http://schemas.microsoft.com/office/drawing/2014/main" xmlns="" id="{1CFAA54C-C508-EE15-5061-6D74A5F8D77D}"/>
              </a:ext>
            </a:extLst>
          </p:cNvPr>
          <p:cNvSpPr txBox="1"/>
          <p:nvPr/>
        </p:nvSpPr>
        <p:spPr>
          <a:xfrm>
            <a:off x="6632294" y="732699"/>
            <a:ext cx="4953964" cy="1754326"/>
          </a:xfrm>
          <a:prstGeom prst="rect">
            <a:avLst/>
          </a:prstGeom>
          <a:noFill/>
        </p:spPr>
        <p:txBody>
          <a:bodyPr wrap="square">
            <a:spAutoFit/>
          </a:bodyPr>
          <a:lstStyle/>
          <a:p>
            <a:pPr algn="r">
              <a:spcAft>
                <a:spcPts val="600"/>
              </a:spcAft>
              <a:buClr>
                <a:srgbClr val="262626"/>
              </a:buClr>
              <a:buSzPct val="100000"/>
            </a:pPr>
            <a:r>
              <a:rPr lang="en-US" sz="3600" dirty="0">
                <a:latin typeface="+mn-lt"/>
                <a:ea typeface="+mn-ea"/>
                <a:cs typeface="+mn-cs"/>
              </a:rPr>
              <a:t>Does Team Diversity Enhance Decision Making and Problem Solving? </a:t>
            </a:r>
          </a:p>
        </p:txBody>
      </p:sp>
    </p:spTree>
    <p:extLst>
      <p:ext uri="{BB962C8B-B14F-4D97-AF65-F5344CB8AC3E}">
        <p14:creationId xmlns:p14="http://schemas.microsoft.com/office/powerpoint/2010/main" val="1833912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anim calcmode="lin" valueType="num">
                                      <p:cBhvr>
                                        <p:cTn id="8" dur="1000" fill="hold"/>
                                        <p:tgtEl>
                                          <p:spTgt spid="50"/>
                                        </p:tgtEl>
                                        <p:attrNameLst>
                                          <p:attrName>ppt_x</p:attrName>
                                        </p:attrNameLst>
                                      </p:cBhvr>
                                      <p:tavLst>
                                        <p:tav tm="0">
                                          <p:val>
                                            <p:strVal val="#ppt_x"/>
                                          </p:val>
                                        </p:tav>
                                        <p:tav tm="100000">
                                          <p:val>
                                            <p:strVal val="#ppt_x"/>
                                          </p:val>
                                        </p:tav>
                                      </p:tavLst>
                                    </p:anim>
                                    <p:anim calcmode="lin" valueType="num">
                                      <p:cBhvr>
                                        <p:cTn id="9"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919C9C4F-50F6-E3AE-4561-CCF9822FF9DD}"/>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Google Shape;168;p5">
            <a:extLst>
              <a:ext uri="{FF2B5EF4-FFF2-40B4-BE49-F238E27FC236}">
                <a16:creationId xmlns:a16="http://schemas.microsoft.com/office/drawing/2014/main" xmlns="" id="{4EEA2FA5-6282-DCBC-65E0-C9094CDCE625}"/>
              </a:ext>
            </a:extLst>
          </p:cNvPr>
          <p:cNvSpPr txBox="1">
            <a:spLocks/>
          </p:cNvSpPr>
          <p:nvPr/>
        </p:nvSpPr>
        <p:spPr>
          <a:xfrm>
            <a:off x="1738587" y="5575150"/>
            <a:ext cx="8714825" cy="1303867"/>
          </a:xfrm>
          <a:prstGeom prst="rect">
            <a:avLst/>
          </a:prstGeom>
          <a:noFill/>
          <a:ln>
            <a:noFill/>
          </a:ln>
        </p:spPr>
        <p:txBody>
          <a:bodyPr spcFirstLastPara="1" wrap="square" lIns="91425" tIns="45700" rIns="91425" bIns="45700" anchor="ctr" anchorCtr="0">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262626"/>
              </a:buClr>
              <a:buSzPct val="100000"/>
              <a:buFont typeface="Arial"/>
              <a:buNone/>
            </a:pPr>
            <a:r>
              <a:rPr lang="en-US" sz="3200" dirty="0">
                <a:solidFill>
                  <a:schemeClr val="bg1"/>
                </a:solidFill>
              </a:rPr>
              <a:t>Challenges and Best Practices for Working with Multicultural Team</a:t>
            </a:r>
          </a:p>
        </p:txBody>
      </p:sp>
      <p:grpSp>
        <p:nvGrpSpPr>
          <p:cNvPr id="10" name="Group 9">
            <a:extLst>
              <a:ext uri="{FF2B5EF4-FFF2-40B4-BE49-F238E27FC236}">
                <a16:creationId xmlns:a16="http://schemas.microsoft.com/office/drawing/2014/main" xmlns="" id="{384D53ED-BFBF-2FEA-D069-8BC26B8EC99A}"/>
              </a:ext>
            </a:extLst>
          </p:cNvPr>
          <p:cNvGrpSpPr/>
          <p:nvPr/>
        </p:nvGrpSpPr>
        <p:grpSpPr>
          <a:xfrm>
            <a:off x="2838551" y="60807"/>
            <a:ext cx="7253921" cy="4972704"/>
            <a:chOff x="4171061" y="106447"/>
            <a:chExt cx="6917202" cy="4741876"/>
          </a:xfrm>
        </p:grpSpPr>
        <p:pic>
          <p:nvPicPr>
            <p:cNvPr id="2" name="Picture 1" descr="Diagram&#10;&#10;Description automatically generated">
              <a:extLst>
                <a:ext uri="{FF2B5EF4-FFF2-40B4-BE49-F238E27FC236}">
                  <a16:creationId xmlns:a16="http://schemas.microsoft.com/office/drawing/2014/main" xmlns="" id="{3371ADA9-0914-4B99-9BB6-C93D5C37567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171061" y="394597"/>
              <a:ext cx="6917202" cy="4453726"/>
            </a:xfrm>
            <a:prstGeom prst="rect">
              <a:avLst/>
            </a:prstGeom>
          </p:spPr>
        </p:pic>
        <p:sp>
          <p:nvSpPr>
            <p:cNvPr id="9" name="Google Shape;171;p5">
              <a:extLst>
                <a:ext uri="{FF2B5EF4-FFF2-40B4-BE49-F238E27FC236}">
                  <a16:creationId xmlns:a16="http://schemas.microsoft.com/office/drawing/2014/main" xmlns="" id="{43834750-AD45-DFD0-7F50-886285216DD1}"/>
                </a:ext>
              </a:extLst>
            </p:cNvPr>
            <p:cNvSpPr txBox="1">
              <a:spLocks/>
            </p:cNvSpPr>
            <p:nvPr/>
          </p:nvSpPr>
          <p:spPr>
            <a:xfrm>
              <a:off x="4412579" y="106447"/>
              <a:ext cx="5462689" cy="576300"/>
            </a:xfrm>
            <a:prstGeom prst="rect">
              <a:avLst/>
            </a:prstGeom>
            <a:noFill/>
            <a:ln>
              <a:noFill/>
            </a:ln>
          </p:spPr>
          <p:txBody>
            <a:bodyPr spcFirstLastPara="1" wrap="square" lIns="91425" tIns="45700" rIns="91425" bIns="4570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SzPts val="3220"/>
                <a:buFont typeface="Arial" panose="020B0604020202020204" pitchFamily="34" charset="0"/>
                <a:buNone/>
              </a:pPr>
              <a:r>
                <a:rPr lang="en-US" sz="1800" dirty="0">
                  <a:solidFill>
                    <a:schemeClr val="bg1"/>
                  </a:solidFill>
                </a:rPr>
                <a:t>HIGH CONTEXT VS. LOW CONTEXT CONTINUUM</a:t>
              </a:r>
            </a:p>
          </p:txBody>
        </p:sp>
      </p:grpSp>
      <p:sp>
        <p:nvSpPr>
          <p:cNvPr id="4" name="Google Shape;169;p5">
            <a:extLst>
              <a:ext uri="{FF2B5EF4-FFF2-40B4-BE49-F238E27FC236}">
                <a16:creationId xmlns:a16="http://schemas.microsoft.com/office/drawing/2014/main" xmlns="" id="{4C1679D3-C568-9A1F-6402-8FD47C872E81}"/>
              </a:ext>
            </a:extLst>
          </p:cNvPr>
          <p:cNvSpPr txBox="1">
            <a:spLocks/>
          </p:cNvSpPr>
          <p:nvPr/>
        </p:nvSpPr>
        <p:spPr>
          <a:xfrm>
            <a:off x="8656160" y="3901900"/>
            <a:ext cx="2872625" cy="805500"/>
          </a:xfrm>
          <a:prstGeom prst="rect">
            <a:avLst/>
          </a:prstGeom>
          <a:noFill/>
          <a:ln>
            <a:noFill/>
          </a:ln>
        </p:spPr>
        <p:txBody>
          <a:bodyPr spcFirstLastPara="1" wrap="square" lIns="91425" tIns="45700" rIns="91425" bIns="457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SzPts val="3220"/>
              <a:buFont typeface="Arial" panose="020B0604020202020204" pitchFamily="34" charset="0"/>
              <a:buNone/>
            </a:pPr>
            <a:r>
              <a:rPr lang="en-US" i="1" dirty="0">
                <a:solidFill>
                  <a:schemeClr val="accent2">
                    <a:lumMod val="60000"/>
                    <a:lumOff val="40000"/>
                  </a:schemeClr>
                </a:solidFill>
              </a:rPr>
              <a:t>High-context communication </a:t>
            </a:r>
          </a:p>
        </p:txBody>
      </p:sp>
      <p:sp>
        <p:nvSpPr>
          <p:cNvPr id="5" name="Google Shape;170;p5">
            <a:extLst>
              <a:ext uri="{FF2B5EF4-FFF2-40B4-BE49-F238E27FC236}">
                <a16:creationId xmlns:a16="http://schemas.microsoft.com/office/drawing/2014/main" xmlns="" id="{109C4F28-4C8D-A2D4-425F-E6D38A8FC154}"/>
              </a:ext>
            </a:extLst>
          </p:cNvPr>
          <p:cNvSpPr txBox="1">
            <a:spLocks/>
          </p:cNvSpPr>
          <p:nvPr/>
        </p:nvSpPr>
        <p:spPr>
          <a:xfrm>
            <a:off x="8656160" y="4551208"/>
            <a:ext cx="3264644" cy="1257685"/>
          </a:xfrm>
          <a:prstGeom prst="rect">
            <a:avLst/>
          </a:prstGeom>
          <a:noFill/>
          <a:ln>
            <a:noFill/>
          </a:ln>
        </p:spPr>
        <p:txBody>
          <a:bodyPr spcFirstLastPara="1" wrap="square" lIns="91425" tIns="45700" rIns="91425" bIns="4570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080"/>
              </a:spcBef>
              <a:buSzPts val="2760"/>
            </a:pPr>
            <a:r>
              <a:rPr lang="en-US" sz="2400" dirty="0">
                <a:solidFill>
                  <a:schemeClr val="accent2">
                    <a:lumMod val="60000"/>
                    <a:lumOff val="40000"/>
                  </a:schemeClr>
                </a:solidFill>
              </a:rPr>
              <a:t>More indirect and ask questions rather than pointing our problems.</a:t>
            </a:r>
          </a:p>
        </p:txBody>
      </p:sp>
      <p:sp>
        <p:nvSpPr>
          <p:cNvPr id="6" name="Google Shape;171;p5">
            <a:extLst>
              <a:ext uri="{FF2B5EF4-FFF2-40B4-BE49-F238E27FC236}">
                <a16:creationId xmlns:a16="http://schemas.microsoft.com/office/drawing/2014/main" xmlns="" id="{88EC38D9-9311-7F3D-FF58-0381ED06E344}"/>
              </a:ext>
            </a:extLst>
          </p:cNvPr>
          <p:cNvSpPr txBox="1">
            <a:spLocks/>
          </p:cNvSpPr>
          <p:nvPr/>
        </p:nvSpPr>
        <p:spPr>
          <a:xfrm>
            <a:off x="648764" y="3746672"/>
            <a:ext cx="3381416" cy="1007677"/>
          </a:xfrm>
          <a:prstGeom prst="rect">
            <a:avLst/>
          </a:prstGeom>
          <a:noFill/>
          <a:ln>
            <a:noFill/>
          </a:ln>
        </p:spPr>
        <p:txBody>
          <a:bodyPr spcFirstLastPara="1" wrap="square" lIns="91425" tIns="45700" rIns="91425" bIns="4570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SzPts val="3220"/>
              <a:buFont typeface="Arial" panose="020B0604020202020204" pitchFamily="34" charset="0"/>
              <a:buNone/>
            </a:pPr>
            <a:r>
              <a:rPr lang="en-US" i="1" dirty="0">
                <a:solidFill>
                  <a:schemeClr val="accent4">
                    <a:lumMod val="40000"/>
                    <a:lumOff val="60000"/>
                  </a:schemeClr>
                </a:solidFill>
              </a:rPr>
              <a:t>Low-context communication</a:t>
            </a:r>
          </a:p>
        </p:txBody>
      </p:sp>
      <p:sp>
        <p:nvSpPr>
          <p:cNvPr id="7" name="Google Shape;172;p5">
            <a:extLst>
              <a:ext uri="{FF2B5EF4-FFF2-40B4-BE49-F238E27FC236}">
                <a16:creationId xmlns:a16="http://schemas.microsoft.com/office/drawing/2014/main" xmlns="" id="{601161FF-E142-DF5C-4051-7BF995697D60}"/>
              </a:ext>
            </a:extLst>
          </p:cNvPr>
          <p:cNvSpPr txBox="1">
            <a:spLocks/>
          </p:cNvSpPr>
          <p:nvPr/>
        </p:nvSpPr>
        <p:spPr>
          <a:xfrm>
            <a:off x="862336" y="4568630"/>
            <a:ext cx="3176939" cy="1007678"/>
          </a:xfrm>
          <a:prstGeom prst="rect">
            <a:avLst/>
          </a:prstGeom>
          <a:noFill/>
          <a:ln>
            <a:noFill/>
          </a:ln>
        </p:spPr>
        <p:txBody>
          <a:bodyPr spcFirstLastPara="1" wrap="square" lIns="91425" tIns="45700" rIns="91425" bIns="4570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1080"/>
              </a:spcBef>
              <a:buSzPts val="2760"/>
            </a:pPr>
            <a:r>
              <a:rPr lang="en-US" sz="2400" dirty="0">
                <a:solidFill>
                  <a:schemeClr val="accent4">
                    <a:lumMod val="40000"/>
                    <a:lumOff val="60000"/>
                  </a:schemeClr>
                </a:solidFill>
              </a:rPr>
              <a:t>More direct and explicit</a:t>
            </a:r>
          </a:p>
        </p:txBody>
      </p:sp>
    </p:spTree>
    <p:extLst>
      <p:ext uri="{BB962C8B-B14F-4D97-AF65-F5344CB8AC3E}">
        <p14:creationId xmlns:p14="http://schemas.microsoft.com/office/powerpoint/2010/main" val="2575442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28" name="Straight Arrow Connector 70">
            <a:extLst>
              <a:ext uri="{FF2B5EF4-FFF2-40B4-BE49-F238E27FC236}">
                <a16:creationId xmlns:a16="http://schemas.microsoft.com/office/drawing/2014/main" xmlns="" id="{E4A809D5-3600-46D4-A466-67F2349A54F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xmlns="" id="{AD85DB5E-E845-2697-DF4C-32C19948775A}"/>
              </a:ext>
            </a:extLst>
          </p:cNvPr>
          <p:cNvSpPr txBox="1"/>
          <p:nvPr/>
        </p:nvSpPr>
        <p:spPr>
          <a:xfrm>
            <a:off x="665351" y="1079292"/>
            <a:ext cx="5120113" cy="1131472"/>
          </a:xfrm>
          <a:prstGeom prst="rect">
            <a:avLst/>
          </a:prstGeom>
        </p:spPr>
        <p:txBody>
          <a:bodyPr vert="horz" lIns="91440" tIns="45720" rIns="91440" bIns="45720" rtlCol="0">
            <a:normAutofit/>
          </a:bodyPr>
          <a:lstStyle/>
          <a:p>
            <a:pPr>
              <a:lnSpc>
                <a:spcPct val="90000"/>
              </a:lnSpc>
              <a:spcAft>
                <a:spcPts val="600"/>
              </a:spcAft>
            </a:pPr>
            <a:r>
              <a:rPr lang="en-US" sz="3600" dirty="0"/>
              <a:t>Developing Cultural Intelligence </a:t>
            </a:r>
          </a:p>
        </p:txBody>
      </p:sp>
      <p:pic>
        <p:nvPicPr>
          <p:cNvPr id="1026" name="Picture 2" descr="Develop Cultural Intelligence - Online Course">
            <a:extLst>
              <a:ext uri="{FF2B5EF4-FFF2-40B4-BE49-F238E27FC236}">
                <a16:creationId xmlns:a16="http://schemas.microsoft.com/office/drawing/2014/main" xmlns="" id="{BC5D06CF-EC01-6E6E-6B51-42393FF848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xmlns="" id="{C89EAC1E-7A3A-52FE-5719-67A825154431}"/>
              </a:ext>
            </a:extLst>
          </p:cNvPr>
          <p:cNvSpPr txBox="1"/>
          <p:nvPr/>
        </p:nvSpPr>
        <p:spPr>
          <a:xfrm>
            <a:off x="665351" y="2518837"/>
            <a:ext cx="5440680" cy="1815882"/>
          </a:xfrm>
          <a:prstGeom prst="rect">
            <a:avLst/>
          </a:prstGeom>
          <a:noFill/>
        </p:spPr>
        <p:txBody>
          <a:bodyPr wrap="square">
            <a:spAutoFit/>
          </a:bodyPr>
          <a:lstStyle/>
          <a:p>
            <a:r>
              <a:rPr lang="en-US" sz="2800" b="1" i="0" u="none" strike="noStrike" baseline="0" dirty="0">
                <a:solidFill>
                  <a:srgbClr val="000000"/>
                </a:solidFill>
              </a:rPr>
              <a:t>Cultural intelligence </a:t>
            </a:r>
            <a:r>
              <a:rPr lang="en-US" sz="2800" b="0" i="0" u="none" strike="noStrike" baseline="0" dirty="0">
                <a:solidFill>
                  <a:srgbClr val="000000"/>
                </a:solidFill>
              </a:rPr>
              <a:t>is a competency and a skill that enables individuals to function effectively in cross-cultural environments.</a:t>
            </a:r>
            <a:endParaRPr lang="en-US" sz="2800" dirty="0"/>
          </a:p>
        </p:txBody>
      </p:sp>
      <p:sp>
        <p:nvSpPr>
          <p:cNvPr id="15" name="TextBox 14">
            <a:extLst>
              <a:ext uri="{FF2B5EF4-FFF2-40B4-BE49-F238E27FC236}">
                <a16:creationId xmlns:a16="http://schemas.microsoft.com/office/drawing/2014/main" xmlns="" id="{28135F2D-77FE-E2E2-9156-C39CF2639D79}"/>
              </a:ext>
            </a:extLst>
          </p:cNvPr>
          <p:cNvSpPr txBox="1"/>
          <p:nvPr/>
        </p:nvSpPr>
        <p:spPr>
          <a:xfrm>
            <a:off x="655320" y="4372243"/>
            <a:ext cx="6625156" cy="1815882"/>
          </a:xfrm>
          <a:prstGeom prst="rect">
            <a:avLst/>
          </a:prstGeom>
          <a:noFill/>
        </p:spPr>
        <p:txBody>
          <a:bodyPr wrap="square">
            <a:spAutoFit/>
          </a:bodyPr>
          <a:lstStyle/>
          <a:p>
            <a:r>
              <a:rPr lang="en-US" sz="2800" b="1" i="0" u="none" strike="noStrike" baseline="0" dirty="0">
                <a:solidFill>
                  <a:srgbClr val="000000"/>
                </a:solidFill>
              </a:rPr>
              <a:t>Cultural intelligence</a:t>
            </a:r>
            <a:r>
              <a:rPr lang="en-US" sz="2800" b="0" i="0" u="none" strike="noStrike" baseline="0" dirty="0">
                <a:solidFill>
                  <a:srgbClr val="000000"/>
                </a:solidFill>
              </a:rPr>
              <a:t> develops as people become more aware of the influence of culture and more capable of adapting their behavior to the norms of other cultures. </a:t>
            </a:r>
            <a:endParaRPr lang="en-US" sz="2800" dirty="0"/>
          </a:p>
        </p:txBody>
      </p:sp>
    </p:spTree>
    <p:extLst>
      <p:ext uri="{BB962C8B-B14F-4D97-AF65-F5344CB8AC3E}">
        <p14:creationId xmlns:p14="http://schemas.microsoft.com/office/powerpoint/2010/main" val="933752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28" name="Straight Arrow Connector 70">
            <a:extLst>
              <a:ext uri="{FF2B5EF4-FFF2-40B4-BE49-F238E27FC236}">
                <a16:creationId xmlns:a16="http://schemas.microsoft.com/office/drawing/2014/main" xmlns="" id="{E4A809D5-3600-46D4-A466-67F2349A54F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xmlns="" id="{AD85DB5E-E845-2697-DF4C-32C19948775A}"/>
              </a:ext>
            </a:extLst>
          </p:cNvPr>
          <p:cNvSpPr txBox="1"/>
          <p:nvPr/>
        </p:nvSpPr>
        <p:spPr>
          <a:xfrm>
            <a:off x="665351" y="1283229"/>
            <a:ext cx="5120113" cy="1131472"/>
          </a:xfrm>
          <a:prstGeom prst="rect">
            <a:avLst/>
          </a:prstGeom>
        </p:spPr>
        <p:txBody>
          <a:bodyPr vert="horz" lIns="91440" tIns="45720" rIns="91440" bIns="45720" rtlCol="0">
            <a:normAutofit fontScale="92500" lnSpcReduction="20000"/>
          </a:bodyPr>
          <a:lstStyle/>
          <a:p>
            <a:pPr>
              <a:lnSpc>
                <a:spcPct val="90000"/>
              </a:lnSpc>
              <a:spcAft>
                <a:spcPts val="600"/>
              </a:spcAft>
            </a:pPr>
            <a:r>
              <a:rPr lang="en-US" sz="3200" dirty="0">
                <a:solidFill>
                  <a:srgbClr val="000000"/>
                </a:solidFill>
              </a:rPr>
              <a:t>B</a:t>
            </a:r>
            <a:r>
              <a:rPr lang="en-US" sz="3200" b="0" i="0" u="none" strike="noStrike" baseline="0" dirty="0">
                <a:solidFill>
                  <a:srgbClr val="000000"/>
                </a:solidFill>
              </a:rPr>
              <a:t>est practices recommended for </a:t>
            </a:r>
            <a:r>
              <a:rPr lang="en-US" sz="3200" b="0" i="0" u="none" strike="noStrike" baseline="0" dirty="0" smtClean="0">
                <a:solidFill>
                  <a:srgbClr val="000000"/>
                </a:solidFill>
              </a:rPr>
              <a:t>honing( sharpen</a:t>
            </a:r>
            <a:r>
              <a:rPr lang="en-US" sz="3200" b="0" i="0" u="none" strike="noStrike" dirty="0" smtClean="0">
                <a:solidFill>
                  <a:srgbClr val="000000"/>
                </a:solidFill>
              </a:rPr>
              <a:t>)</a:t>
            </a:r>
            <a:r>
              <a:rPr lang="en-US" sz="3200" b="0" i="0" u="none" strike="noStrike" baseline="0" dirty="0" smtClean="0">
                <a:solidFill>
                  <a:srgbClr val="000000"/>
                </a:solidFill>
              </a:rPr>
              <a:t> cross-cultural </a:t>
            </a:r>
            <a:r>
              <a:rPr lang="en-US" sz="3200" b="0" i="0" u="none" strike="noStrike" baseline="0" dirty="0">
                <a:solidFill>
                  <a:srgbClr val="000000"/>
                </a:solidFill>
              </a:rPr>
              <a:t>skills. </a:t>
            </a:r>
            <a:endParaRPr lang="en-US" sz="5400" dirty="0"/>
          </a:p>
        </p:txBody>
      </p:sp>
      <p:pic>
        <p:nvPicPr>
          <p:cNvPr id="1026" name="Picture 2" descr="Develop Cultural Intelligence - Online Course">
            <a:extLst>
              <a:ext uri="{FF2B5EF4-FFF2-40B4-BE49-F238E27FC236}">
                <a16:creationId xmlns:a16="http://schemas.microsoft.com/office/drawing/2014/main" xmlns="" id="{BC5D06CF-EC01-6E6E-6B51-42393FF848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xmlns="" id="{C89EAC1E-7A3A-52FE-5719-67A825154431}"/>
              </a:ext>
            </a:extLst>
          </p:cNvPr>
          <p:cNvSpPr txBox="1"/>
          <p:nvPr/>
        </p:nvSpPr>
        <p:spPr>
          <a:xfrm>
            <a:off x="665351" y="2518837"/>
            <a:ext cx="5288409" cy="2246769"/>
          </a:xfrm>
          <a:prstGeom prst="rect">
            <a:avLst/>
          </a:prstGeom>
          <a:noFill/>
        </p:spPr>
        <p:txBody>
          <a:bodyPr wrap="square">
            <a:spAutoFit/>
          </a:bodyPr>
          <a:lstStyle/>
          <a:p>
            <a:r>
              <a:rPr lang="en-US" sz="2800" b="1" dirty="0"/>
              <a:t>“broaden your mind” - </a:t>
            </a:r>
            <a:r>
              <a:rPr lang="en-US" sz="2800" dirty="0"/>
              <a:t>expand your own cultural channels (travel, movies, books) and surround yourself with people from other cultures.</a:t>
            </a:r>
            <a:endParaRPr lang="en-US" sz="4000" dirty="0"/>
          </a:p>
        </p:txBody>
      </p:sp>
      <p:sp>
        <p:nvSpPr>
          <p:cNvPr id="15" name="TextBox 14">
            <a:extLst>
              <a:ext uri="{FF2B5EF4-FFF2-40B4-BE49-F238E27FC236}">
                <a16:creationId xmlns:a16="http://schemas.microsoft.com/office/drawing/2014/main" xmlns="" id="{28135F2D-77FE-E2E2-9156-C39CF2639D79}"/>
              </a:ext>
            </a:extLst>
          </p:cNvPr>
          <p:cNvSpPr txBox="1"/>
          <p:nvPr/>
        </p:nvSpPr>
        <p:spPr>
          <a:xfrm>
            <a:off x="655320" y="4869742"/>
            <a:ext cx="6385560" cy="954107"/>
          </a:xfrm>
          <a:prstGeom prst="rect">
            <a:avLst/>
          </a:prstGeom>
          <a:noFill/>
        </p:spPr>
        <p:txBody>
          <a:bodyPr wrap="square">
            <a:spAutoFit/>
          </a:bodyPr>
          <a:lstStyle/>
          <a:p>
            <a:r>
              <a:rPr lang="en-US" sz="2800" b="1" dirty="0"/>
              <a:t>“develop your cross-cultural skills through practice”</a:t>
            </a:r>
            <a:r>
              <a:rPr lang="en-US" sz="2800" dirty="0"/>
              <a:t> and experiential learning.</a:t>
            </a:r>
            <a:endParaRPr lang="en-US" sz="4000" dirty="0"/>
          </a:p>
        </p:txBody>
      </p:sp>
    </p:spTree>
    <p:extLst>
      <p:ext uri="{BB962C8B-B14F-4D97-AF65-F5344CB8AC3E}">
        <p14:creationId xmlns:p14="http://schemas.microsoft.com/office/powerpoint/2010/main" val="3971158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8A5C32BE-2BF5-414D-B232-7EED307CA669}"/>
              </a:ext>
            </a:extLst>
          </p:cNvPr>
          <p:cNvSpPr txBox="1"/>
          <p:nvPr/>
        </p:nvSpPr>
        <p:spPr>
          <a:xfrm>
            <a:off x="862884" y="409675"/>
            <a:ext cx="10485836" cy="1569660"/>
          </a:xfrm>
          <a:prstGeom prst="rect">
            <a:avLst/>
          </a:prstGeom>
          <a:noFill/>
        </p:spPr>
        <p:txBody>
          <a:bodyPr wrap="square">
            <a:spAutoFit/>
          </a:bodyPr>
          <a:lstStyle/>
          <a:p>
            <a:r>
              <a:rPr lang="en-US" sz="3200" b="0" i="0" u="none" strike="noStrike" baseline="0" dirty="0">
                <a:solidFill>
                  <a:srgbClr val="000000"/>
                </a:solidFill>
              </a:rPr>
              <a:t>Three sources of cultural intelligence for becoming more adept in cross-cultural skills and understanding: </a:t>
            </a:r>
            <a:r>
              <a:rPr lang="en-US" sz="3200" b="1" i="0" u="none" strike="noStrike" baseline="0" dirty="0">
                <a:solidFill>
                  <a:schemeClr val="accent5">
                    <a:lumMod val="75000"/>
                  </a:schemeClr>
                </a:solidFill>
              </a:rPr>
              <a:t>head,</a:t>
            </a:r>
            <a:r>
              <a:rPr lang="en-US" sz="3200" b="1" i="0" u="none" strike="noStrike" baseline="0" dirty="0">
                <a:solidFill>
                  <a:srgbClr val="000000"/>
                </a:solidFill>
              </a:rPr>
              <a:t> </a:t>
            </a:r>
            <a:r>
              <a:rPr lang="en-US" sz="3200" b="1" i="0" u="none" strike="noStrike" baseline="0" dirty="0">
                <a:solidFill>
                  <a:schemeClr val="accent6">
                    <a:lumMod val="75000"/>
                  </a:schemeClr>
                </a:solidFill>
              </a:rPr>
              <a:t>body,</a:t>
            </a:r>
            <a:r>
              <a:rPr lang="en-US" sz="3200" b="1" i="0" u="none" strike="noStrike" baseline="0" dirty="0">
                <a:solidFill>
                  <a:srgbClr val="000000"/>
                </a:solidFill>
              </a:rPr>
              <a:t> </a:t>
            </a:r>
            <a:r>
              <a:rPr lang="en-US" sz="3200" i="0" u="none" strike="noStrike" baseline="0" dirty="0">
                <a:solidFill>
                  <a:srgbClr val="000000"/>
                </a:solidFill>
              </a:rPr>
              <a:t>and</a:t>
            </a:r>
            <a:r>
              <a:rPr lang="en-US" sz="3200" b="1" i="0" u="none" strike="noStrike" baseline="0" dirty="0">
                <a:solidFill>
                  <a:srgbClr val="000000"/>
                </a:solidFill>
              </a:rPr>
              <a:t> </a:t>
            </a:r>
            <a:r>
              <a:rPr lang="en-US" sz="3200" b="1" i="0" u="none" strike="noStrike" baseline="0" dirty="0">
                <a:solidFill>
                  <a:srgbClr val="FF0000"/>
                </a:solidFill>
              </a:rPr>
              <a:t>heart</a:t>
            </a:r>
            <a:r>
              <a:rPr lang="en-US" sz="3200" b="0" i="0" u="none" strike="noStrike" baseline="0" dirty="0">
                <a:solidFill>
                  <a:srgbClr val="000000"/>
                </a:solidFill>
              </a:rPr>
              <a:t> (</a:t>
            </a:r>
            <a:r>
              <a:rPr lang="en-US" sz="3200" b="0" i="0" u="none" strike="noStrike" baseline="0" dirty="0" err="1">
                <a:solidFill>
                  <a:srgbClr val="000000"/>
                </a:solidFill>
              </a:rPr>
              <a:t>Mosakowski</a:t>
            </a:r>
            <a:r>
              <a:rPr lang="en-US" sz="3200" b="0" i="0" u="none" strike="noStrike" baseline="0" dirty="0">
                <a:solidFill>
                  <a:srgbClr val="000000"/>
                </a:solidFill>
              </a:rPr>
              <a:t>, 2004):</a:t>
            </a:r>
            <a:endParaRPr lang="en-US" sz="3200" dirty="0"/>
          </a:p>
        </p:txBody>
      </p:sp>
      <p:grpSp>
        <p:nvGrpSpPr>
          <p:cNvPr id="13" name="Group 12">
            <a:extLst>
              <a:ext uri="{FF2B5EF4-FFF2-40B4-BE49-F238E27FC236}">
                <a16:creationId xmlns:a16="http://schemas.microsoft.com/office/drawing/2014/main" xmlns="" id="{1CA7B880-3E6A-1641-A938-633193F4271E}"/>
              </a:ext>
            </a:extLst>
          </p:cNvPr>
          <p:cNvGrpSpPr/>
          <p:nvPr/>
        </p:nvGrpSpPr>
        <p:grpSpPr>
          <a:xfrm>
            <a:off x="631467" y="2168852"/>
            <a:ext cx="3390792" cy="3542546"/>
            <a:chOff x="631467" y="2168852"/>
            <a:chExt cx="3390792" cy="3542546"/>
          </a:xfrm>
        </p:grpSpPr>
        <p:pic>
          <p:nvPicPr>
            <p:cNvPr id="2050" name="Picture 2" descr="Head, Heart, Body, System – the secret to successful corporate  training&lt;br/&gt; — Actualize">
              <a:extLst>
                <a:ext uri="{FF2B5EF4-FFF2-40B4-BE49-F238E27FC236}">
                  <a16:creationId xmlns:a16="http://schemas.microsoft.com/office/drawing/2014/main" xmlns="" id="{28CC8DCB-116F-8EEF-530D-451248D043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862884" y="2168852"/>
              <a:ext cx="1148242" cy="128661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02517D6B-8613-76B0-BD40-ED81793960D9}"/>
                </a:ext>
              </a:extLst>
            </p:cNvPr>
            <p:cNvSpPr txBox="1"/>
            <p:nvPr/>
          </p:nvSpPr>
          <p:spPr>
            <a:xfrm>
              <a:off x="631467" y="3618517"/>
              <a:ext cx="3390792" cy="2092881"/>
            </a:xfrm>
            <a:prstGeom prst="rect">
              <a:avLst/>
            </a:prstGeom>
            <a:noFill/>
          </p:spPr>
          <p:txBody>
            <a:bodyPr wrap="square">
              <a:spAutoFit/>
            </a:bodyPr>
            <a:lstStyle/>
            <a:p>
              <a:pPr>
                <a:spcBef>
                  <a:spcPts val="1200"/>
                </a:spcBef>
              </a:pPr>
              <a:r>
                <a:rPr lang="en-US" sz="2000" dirty="0">
                  <a:solidFill>
                    <a:srgbClr val="000000"/>
                  </a:solidFill>
                </a:rPr>
                <a:t>We</a:t>
              </a:r>
              <a:r>
                <a:rPr lang="en-US" sz="2000" b="0" i="0" u="none" strike="noStrike" baseline="0" dirty="0">
                  <a:solidFill>
                    <a:srgbClr val="000000"/>
                  </a:solidFill>
                </a:rPr>
                <a:t> first learns about the beliefs, customs, and taboos of foreign cultures via the </a:t>
              </a:r>
              <a:r>
                <a:rPr lang="en-US" sz="2000" b="1" i="0" u="none" strike="noStrike" baseline="0" dirty="0">
                  <a:solidFill>
                    <a:srgbClr val="0070C0"/>
                  </a:solidFill>
                </a:rPr>
                <a:t>HEAD</a:t>
              </a:r>
              <a:r>
                <a:rPr lang="en-US" sz="2000" b="0" i="0" u="none" strike="noStrike" baseline="0" dirty="0">
                  <a:solidFill>
                    <a:srgbClr val="000000"/>
                  </a:solidFill>
                </a:rPr>
                <a:t>.</a:t>
              </a:r>
            </a:p>
            <a:p>
              <a:pPr>
                <a:spcBef>
                  <a:spcPts val="1200"/>
                </a:spcBef>
              </a:pPr>
              <a:r>
                <a:rPr lang="en-US" sz="2000" b="0" i="0" u="none" strike="noStrike" baseline="0" dirty="0">
                  <a:solidFill>
                    <a:srgbClr val="000000"/>
                  </a:solidFill>
                </a:rPr>
                <a:t>This is the cognitive component of cultural intelligence.</a:t>
              </a:r>
              <a:endParaRPr lang="en-US" sz="2000" dirty="0"/>
            </a:p>
          </p:txBody>
        </p:sp>
      </p:grpSp>
      <p:grpSp>
        <p:nvGrpSpPr>
          <p:cNvPr id="15" name="Group 14">
            <a:extLst>
              <a:ext uri="{FF2B5EF4-FFF2-40B4-BE49-F238E27FC236}">
                <a16:creationId xmlns:a16="http://schemas.microsoft.com/office/drawing/2014/main" xmlns="" id="{978F8ACE-CFC8-6F77-C119-2DF10D6F23FD}"/>
              </a:ext>
            </a:extLst>
          </p:cNvPr>
          <p:cNvGrpSpPr/>
          <p:nvPr/>
        </p:nvGrpSpPr>
        <p:grpSpPr>
          <a:xfrm>
            <a:off x="4429493" y="2288004"/>
            <a:ext cx="3769360" cy="4038947"/>
            <a:chOff x="4429493" y="2288004"/>
            <a:chExt cx="3769360" cy="4038947"/>
          </a:xfrm>
        </p:grpSpPr>
        <p:pic>
          <p:nvPicPr>
            <p:cNvPr id="7" name="Picture 2" descr="Head, Heart, Body, System – the secret to successful corporate  training&lt;br/&gt; — Actualize">
              <a:extLst>
                <a:ext uri="{FF2B5EF4-FFF2-40B4-BE49-F238E27FC236}">
                  <a16:creationId xmlns:a16="http://schemas.microsoft.com/office/drawing/2014/main" xmlns="" id="{51B94EDD-2329-5BAF-B427-C5F4EAF096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5562267" y="2288004"/>
              <a:ext cx="533733" cy="116745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xmlns="" id="{526FA65D-E3DA-136D-E138-A6B12785F39C}"/>
                </a:ext>
              </a:extLst>
            </p:cNvPr>
            <p:cNvSpPr txBox="1"/>
            <p:nvPr/>
          </p:nvSpPr>
          <p:spPr>
            <a:xfrm>
              <a:off x="4429493" y="3618517"/>
              <a:ext cx="3769360" cy="2708434"/>
            </a:xfrm>
            <a:prstGeom prst="rect">
              <a:avLst/>
            </a:prstGeom>
            <a:noFill/>
          </p:spPr>
          <p:txBody>
            <a:bodyPr wrap="square">
              <a:spAutoFit/>
            </a:bodyPr>
            <a:lstStyle/>
            <a:p>
              <a:pPr>
                <a:spcBef>
                  <a:spcPts val="1200"/>
                </a:spcBef>
              </a:pPr>
              <a:r>
                <a:rPr lang="en-US" sz="2000" b="0" i="0" u="none" strike="noStrike" baseline="0" dirty="0">
                  <a:solidFill>
                    <a:srgbClr val="000000"/>
                  </a:solidFill>
                </a:rPr>
                <a:t>The </a:t>
              </a:r>
              <a:r>
                <a:rPr lang="en-US" sz="2000" b="1" i="0" u="none" strike="noStrike" baseline="0" dirty="0">
                  <a:solidFill>
                    <a:schemeClr val="accent6">
                      <a:lumMod val="75000"/>
                    </a:schemeClr>
                  </a:solidFill>
                </a:rPr>
                <a:t>BODY</a:t>
              </a:r>
              <a:r>
                <a:rPr lang="en-US" sz="2000" dirty="0">
                  <a:solidFill>
                    <a:srgbClr val="000000"/>
                  </a:solidFill>
                </a:rPr>
                <a:t> </a:t>
              </a:r>
              <a:r>
                <a:rPr lang="en-US" sz="2000" b="0" i="0" u="none" strike="noStrike" baseline="0" dirty="0">
                  <a:solidFill>
                    <a:srgbClr val="000000"/>
                  </a:solidFill>
                </a:rPr>
                <a:t>involves more commitment and experimentation with the new culture.</a:t>
              </a:r>
            </a:p>
            <a:p>
              <a:pPr>
                <a:spcBef>
                  <a:spcPts val="1200"/>
                </a:spcBef>
              </a:pPr>
              <a:r>
                <a:rPr lang="en-US" sz="2000" dirty="0">
                  <a:solidFill>
                    <a:srgbClr val="000000"/>
                  </a:solidFill>
                </a:rPr>
                <a:t>T</a:t>
              </a:r>
              <a:r>
                <a:rPr lang="en-US" sz="2000" b="0" i="0" u="none" strike="noStrike" baseline="0" dirty="0">
                  <a:solidFill>
                    <a:srgbClr val="000000"/>
                  </a:solidFill>
                </a:rPr>
                <a:t>his physical component (demeanor, eye contact, posture, accent) shows a deeper level of understanding of the new culture and its physical manifestations.</a:t>
              </a:r>
              <a:endParaRPr lang="en-US" sz="2000" dirty="0"/>
            </a:p>
          </p:txBody>
        </p:sp>
      </p:grpSp>
      <p:grpSp>
        <p:nvGrpSpPr>
          <p:cNvPr id="16" name="Group 15">
            <a:extLst>
              <a:ext uri="{FF2B5EF4-FFF2-40B4-BE49-F238E27FC236}">
                <a16:creationId xmlns:a16="http://schemas.microsoft.com/office/drawing/2014/main" xmlns="" id="{4D1CDEF3-4894-3D41-02E5-88CE1CEF3532}"/>
              </a:ext>
            </a:extLst>
          </p:cNvPr>
          <p:cNvGrpSpPr/>
          <p:nvPr/>
        </p:nvGrpSpPr>
        <p:grpSpPr>
          <a:xfrm>
            <a:off x="8453121" y="2306320"/>
            <a:ext cx="3403599" cy="4328407"/>
            <a:chOff x="8453121" y="2306320"/>
            <a:chExt cx="3403599" cy="4328407"/>
          </a:xfrm>
        </p:grpSpPr>
        <p:pic>
          <p:nvPicPr>
            <p:cNvPr id="8" name="Picture 2" descr="Head, Heart, Body, System – the secret to successful corporate  training&lt;br/&gt; — Actualize">
              <a:extLst>
                <a:ext uri="{FF2B5EF4-FFF2-40B4-BE49-F238E27FC236}">
                  <a16:creationId xmlns:a16="http://schemas.microsoft.com/office/drawing/2014/main" xmlns="" id="{BF2BC761-5644-4C90-94D1-A9DC86274A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9325721" y="2306320"/>
              <a:ext cx="1290095" cy="112268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xmlns="" id="{20A76745-CCD1-121A-4487-27C2AB984240}"/>
                </a:ext>
              </a:extLst>
            </p:cNvPr>
            <p:cNvSpPr txBox="1"/>
            <p:nvPr/>
          </p:nvSpPr>
          <p:spPr>
            <a:xfrm>
              <a:off x="8453121" y="3618517"/>
              <a:ext cx="3403599" cy="3016210"/>
            </a:xfrm>
            <a:prstGeom prst="rect">
              <a:avLst/>
            </a:prstGeom>
            <a:noFill/>
          </p:spPr>
          <p:txBody>
            <a:bodyPr wrap="square">
              <a:spAutoFit/>
            </a:bodyPr>
            <a:lstStyle/>
            <a:p>
              <a:pPr>
                <a:spcBef>
                  <a:spcPts val="1200"/>
                </a:spcBef>
              </a:pPr>
              <a:r>
                <a:rPr lang="en-US" sz="2000" dirty="0">
                  <a:solidFill>
                    <a:srgbClr val="000000"/>
                  </a:solidFill>
                </a:rPr>
                <a:t>T</a:t>
              </a:r>
              <a:r>
                <a:rPr lang="en-US" sz="2000" b="0" i="0" u="none" strike="noStrike" baseline="0" dirty="0">
                  <a:solidFill>
                    <a:srgbClr val="000000"/>
                  </a:solidFill>
                </a:rPr>
                <a:t>he </a:t>
              </a:r>
              <a:r>
                <a:rPr lang="en-US" sz="2000" b="1" i="0" u="none" strike="noStrike" baseline="0" dirty="0">
                  <a:solidFill>
                    <a:srgbClr val="FF0000"/>
                  </a:solidFill>
                </a:rPr>
                <a:t>HEART</a:t>
              </a:r>
              <a:r>
                <a:rPr lang="en-US" sz="2000" dirty="0">
                  <a:solidFill>
                    <a:srgbClr val="000000"/>
                  </a:solidFill>
                </a:rPr>
                <a:t> </a:t>
              </a:r>
              <a:r>
                <a:rPr lang="en-US" sz="2000" b="0" i="0" u="none" strike="noStrike" baseline="0" dirty="0">
                  <a:solidFill>
                    <a:srgbClr val="000000"/>
                  </a:solidFill>
                </a:rPr>
                <a:t>deals with a person’s own confidence in their ability to adapt to </a:t>
              </a:r>
              <a:r>
                <a:rPr lang="en-US" sz="2000" b="0" i="0" u="none" strike="noStrike" baseline="0" dirty="0"/>
                <a:t>and deal well with cultures outside of their own.</a:t>
              </a:r>
            </a:p>
            <a:p>
              <a:pPr>
                <a:spcBef>
                  <a:spcPts val="1200"/>
                </a:spcBef>
              </a:pPr>
              <a:r>
                <a:rPr lang="en-US" sz="2000" b="0" i="0" u="none" strike="noStrike" baseline="0" dirty="0"/>
                <a:t>Heart really speaks to one’s own level of emotional commitment and motivation to understand the new culture. </a:t>
              </a:r>
              <a:endParaRPr lang="en-US" sz="2000" dirty="0"/>
            </a:p>
          </p:txBody>
        </p:sp>
      </p:grpSp>
    </p:spTree>
    <p:extLst>
      <p:ext uri="{BB962C8B-B14F-4D97-AF65-F5344CB8AC3E}">
        <p14:creationId xmlns:p14="http://schemas.microsoft.com/office/powerpoint/2010/main" val="1020481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xmlns="" id="{BA79A7CF-01AF-4178-9369-94E0C90EB0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xmlns="" id="{CEE38757-9AE7-F0A4-D29C-A15B00F86955}"/>
              </a:ext>
            </a:extLst>
          </p:cNvPr>
          <p:cNvSpPr txBox="1"/>
          <p:nvPr/>
        </p:nvSpPr>
        <p:spPr>
          <a:xfrm>
            <a:off x="8771666" y="1581423"/>
            <a:ext cx="2771691" cy="2307673"/>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sz="3200" b="1" i="0" u="none" strike="noStrike" kern="1200" baseline="0" dirty="0">
                <a:solidFill>
                  <a:schemeClr val="tx1"/>
                </a:solidFill>
                <a:latin typeface="+mj-lt"/>
                <a:ea typeface="+mj-ea"/>
                <a:cs typeface="+mj-cs"/>
              </a:rPr>
              <a:t>Divergent Cultural Dimensions </a:t>
            </a:r>
            <a:endParaRPr lang="en-US" sz="3200" kern="1200" dirty="0">
              <a:solidFill>
                <a:schemeClr val="tx1"/>
              </a:solidFill>
              <a:latin typeface="+mj-lt"/>
              <a:ea typeface="+mj-ea"/>
              <a:cs typeface="+mj-cs"/>
            </a:endParaRPr>
          </a:p>
        </p:txBody>
      </p:sp>
      <p:sp>
        <p:nvSpPr>
          <p:cNvPr id="17" name="Rectangle 16">
            <a:extLst>
              <a:ext uri="{FF2B5EF4-FFF2-40B4-BE49-F238E27FC236}">
                <a16:creationId xmlns:a16="http://schemas.microsoft.com/office/drawing/2014/main" xmlns="" id="{99413ED5-9ED4-4772-BCE4-2BCAE6B12E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xmlns="" id="{04357C93-F0CB-4A1C-8F77-4E906378981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oogle Shape;190;p8" descr="Chart, bar chart&#10;&#10;Description automatically generated">
            <a:extLst>
              <a:ext uri="{FF2B5EF4-FFF2-40B4-BE49-F238E27FC236}">
                <a16:creationId xmlns:a16="http://schemas.microsoft.com/office/drawing/2014/main" xmlns="" id="{64584954-82D8-3098-8E31-B98F8A7262A2}"/>
              </a:ext>
            </a:extLst>
          </p:cNvPr>
          <p:cNvPicPr preferRelativeResize="0">
            <a:picLocks/>
          </p:cNvPicPr>
          <p:nvPr/>
        </p:nvPicPr>
        <p:blipFill rotWithShape="1">
          <a:blip r:embed="rId2"/>
          <a:stretch/>
        </p:blipFill>
        <p:spPr>
          <a:xfrm>
            <a:off x="545238" y="1581423"/>
            <a:ext cx="7608304" cy="3766110"/>
          </a:xfrm>
          <a:prstGeom prst="rect">
            <a:avLst/>
          </a:prstGeom>
          <a:noFill/>
        </p:spPr>
      </p:pic>
      <p:sp>
        <p:nvSpPr>
          <p:cNvPr id="21" name="Rectangle 20">
            <a:extLst>
              <a:ext uri="{FF2B5EF4-FFF2-40B4-BE49-F238E27FC236}">
                <a16:creationId xmlns:a16="http://schemas.microsoft.com/office/drawing/2014/main" xmlns="" id="{90F533E9-6690-41A8-A372-4C6C622D02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xmlns="" id="{B43D6180-9DBA-BCF8-018E-841C7FE4CAC5}"/>
              </a:ext>
            </a:extLst>
          </p:cNvPr>
          <p:cNvSpPr txBox="1"/>
          <p:nvPr/>
        </p:nvSpPr>
        <p:spPr>
          <a:xfrm>
            <a:off x="8709836" y="3566723"/>
            <a:ext cx="2833521" cy="1938992"/>
          </a:xfrm>
          <a:prstGeom prst="rect">
            <a:avLst/>
          </a:prstGeom>
          <a:noFill/>
        </p:spPr>
        <p:txBody>
          <a:bodyPr wrap="square" rtlCol="0">
            <a:spAutoFit/>
          </a:bodyPr>
          <a:lstStyle/>
          <a:p>
            <a:pPr marL="285750" indent="-285750" algn="r">
              <a:buFont typeface="Arial" panose="020B0604020202020204" pitchFamily="34" charset="0"/>
              <a:buChar char="•"/>
            </a:pPr>
            <a:r>
              <a:rPr lang="en-US" sz="2000" dirty="0"/>
              <a:t>Power Distance</a:t>
            </a:r>
          </a:p>
          <a:p>
            <a:pPr marL="285750" indent="-285750" algn="r">
              <a:buFont typeface="Arial" panose="020B0604020202020204" pitchFamily="34" charset="0"/>
              <a:buChar char="•"/>
            </a:pPr>
            <a:r>
              <a:rPr lang="en-US" sz="2000" dirty="0"/>
              <a:t>Individualism</a:t>
            </a:r>
          </a:p>
          <a:p>
            <a:pPr marL="285750" indent="-285750" algn="r">
              <a:buFont typeface="Arial" panose="020B0604020202020204" pitchFamily="34" charset="0"/>
              <a:buChar char="•"/>
            </a:pPr>
            <a:r>
              <a:rPr lang="en-US" sz="2000" dirty="0"/>
              <a:t>Masculinity</a:t>
            </a:r>
          </a:p>
          <a:p>
            <a:pPr marL="285750" indent="-285750" algn="r">
              <a:buFont typeface="Arial" panose="020B0604020202020204" pitchFamily="34" charset="0"/>
              <a:buChar char="•"/>
            </a:pPr>
            <a:r>
              <a:rPr lang="en-US" sz="2000" dirty="0"/>
              <a:t>Uncertainty Avoidance</a:t>
            </a:r>
          </a:p>
          <a:p>
            <a:pPr marL="285750" indent="-285750" algn="r">
              <a:buFont typeface="Arial" panose="020B0604020202020204" pitchFamily="34" charset="0"/>
              <a:buChar char="•"/>
            </a:pPr>
            <a:r>
              <a:rPr lang="en-US" sz="2000" dirty="0"/>
              <a:t>Long Term Orientation</a:t>
            </a:r>
          </a:p>
          <a:p>
            <a:pPr marL="285750" indent="-285750" algn="r">
              <a:buFont typeface="Arial" panose="020B0604020202020204" pitchFamily="34" charset="0"/>
              <a:buChar char="•"/>
            </a:pPr>
            <a:r>
              <a:rPr lang="en-US" sz="2000" dirty="0"/>
              <a:t>Time Orientation</a:t>
            </a:r>
          </a:p>
        </p:txBody>
      </p:sp>
    </p:spTree>
    <p:extLst>
      <p:ext uri="{BB962C8B-B14F-4D97-AF65-F5344CB8AC3E}">
        <p14:creationId xmlns:p14="http://schemas.microsoft.com/office/powerpoint/2010/main" val="42085332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xmlns="" id="{BA79A7CF-01AF-4178-9369-94E0C90EB0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xmlns="" id="{99413ED5-9ED4-4772-BCE4-2BCAE6B12E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xmlns="" id="{04357C93-F0CB-4A1C-8F77-4E906378981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90F533E9-6690-41A8-A372-4C6C622D02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Chart 10">
            <a:extLst>
              <a:ext uri="{FF2B5EF4-FFF2-40B4-BE49-F238E27FC236}">
                <a16:creationId xmlns:a16="http://schemas.microsoft.com/office/drawing/2014/main" xmlns="" id="{F54EB96A-8320-70BC-6326-0E0265276726}"/>
              </a:ext>
            </a:extLst>
          </p:cNvPr>
          <p:cNvGraphicFramePr>
            <a:graphicFrameLocks/>
          </p:cNvGraphicFramePr>
          <p:nvPr>
            <p:extLst>
              <p:ext uri="{D42A27DB-BD31-4B8C-83A1-F6EECF244321}">
                <p14:modId xmlns:p14="http://schemas.microsoft.com/office/powerpoint/2010/main" val="1821212247"/>
              </p:ext>
            </p:extLst>
          </p:nvPr>
        </p:nvGraphicFramePr>
        <p:xfrm>
          <a:off x="8733792" y="1759323"/>
          <a:ext cx="3203114" cy="450532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xmlns="" id="{CEE38757-9AE7-F0A4-D29C-A15B00F86955}"/>
              </a:ext>
            </a:extLst>
          </p:cNvPr>
          <p:cNvSpPr txBox="1"/>
          <p:nvPr/>
        </p:nvSpPr>
        <p:spPr>
          <a:xfrm>
            <a:off x="3869419" y="683570"/>
            <a:ext cx="4309381" cy="758728"/>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b="1" i="0" u="none" strike="noStrike" kern="1200" baseline="0" dirty="0">
                <a:solidFill>
                  <a:schemeClr val="tx1"/>
                </a:solidFill>
                <a:latin typeface="+mj-lt"/>
                <a:ea typeface="+mj-ea"/>
                <a:cs typeface="+mj-cs"/>
              </a:rPr>
              <a:t>Divergent Cultural Dimensions</a:t>
            </a:r>
            <a:endParaRPr lang="en-US" dirty="0"/>
          </a:p>
        </p:txBody>
      </p:sp>
      <p:sp>
        <p:nvSpPr>
          <p:cNvPr id="12" name="TextBox 11">
            <a:extLst>
              <a:ext uri="{FF2B5EF4-FFF2-40B4-BE49-F238E27FC236}">
                <a16:creationId xmlns:a16="http://schemas.microsoft.com/office/drawing/2014/main" xmlns="" id="{BBF12F8E-2244-4546-F4CD-E3C7C2DFB427}"/>
              </a:ext>
            </a:extLst>
          </p:cNvPr>
          <p:cNvSpPr txBox="1"/>
          <p:nvPr/>
        </p:nvSpPr>
        <p:spPr>
          <a:xfrm>
            <a:off x="1183126" y="1730891"/>
            <a:ext cx="6589274" cy="1938992"/>
          </a:xfrm>
          <a:prstGeom prst="rect">
            <a:avLst/>
          </a:prstGeom>
          <a:noFill/>
        </p:spPr>
        <p:txBody>
          <a:bodyPr wrap="square">
            <a:spAutoFit/>
          </a:bodyPr>
          <a:lstStyle/>
          <a:p>
            <a:r>
              <a:rPr lang="en-US" sz="2400" b="1" dirty="0">
                <a:solidFill>
                  <a:schemeClr val="accent5">
                    <a:lumMod val="75000"/>
                  </a:schemeClr>
                </a:solidFill>
              </a:rPr>
              <a:t>L</a:t>
            </a:r>
            <a:r>
              <a:rPr lang="en-US" sz="2400" b="1" i="0" u="none" strike="noStrike" baseline="0" dirty="0">
                <a:solidFill>
                  <a:schemeClr val="accent5">
                    <a:lumMod val="75000"/>
                  </a:schemeClr>
                </a:solidFill>
              </a:rPr>
              <a:t>ow-power distance cultures</a:t>
            </a:r>
            <a:r>
              <a:rPr lang="en-US" sz="2400" b="1" dirty="0">
                <a:solidFill>
                  <a:schemeClr val="accent5">
                    <a:lumMod val="75000"/>
                  </a:schemeClr>
                </a:solidFill>
              </a:rPr>
              <a:t>: </a:t>
            </a:r>
            <a:r>
              <a:rPr lang="en-US" sz="2400" b="0" i="0" u="none" strike="noStrike" baseline="0" dirty="0">
                <a:solidFill>
                  <a:srgbClr val="000000"/>
                </a:solidFill>
                <a:latin typeface="+mj-lt"/>
              </a:rPr>
              <a:t>people relate to one another more as equals and less as a reflection of dominant or subordinate roles, regardless of their actual formal roles as employee and manager</a:t>
            </a:r>
            <a:r>
              <a:rPr lang="en-US" sz="2400" dirty="0">
                <a:solidFill>
                  <a:srgbClr val="000000"/>
                </a:solidFill>
                <a:latin typeface="+mj-lt"/>
              </a:rPr>
              <a:t> (</a:t>
            </a:r>
            <a:r>
              <a:rPr lang="en-US" sz="2400" b="0" i="0" u="none" strike="noStrike" baseline="0" dirty="0">
                <a:solidFill>
                  <a:srgbClr val="000000"/>
                </a:solidFill>
                <a:latin typeface="+mj-lt"/>
              </a:rPr>
              <a:t>Geert Hofstede</a:t>
            </a:r>
            <a:r>
              <a:rPr lang="en-US" sz="2400" dirty="0">
                <a:solidFill>
                  <a:srgbClr val="000000"/>
                </a:solidFill>
                <a:latin typeface="+mj-lt"/>
              </a:rPr>
              <a:t>).</a:t>
            </a:r>
            <a:endParaRPr lang="en-US" sz="2400" dirty="0">
              <a:latin typeface="+mj-lt"/>
            </a:endParaRPr>
          </a:p>
        </p:txBody>
      </p:sp>
      <p:sp>
        <p:nvSpPr>
          <p:cNvPr id="14" name="TextBox 13">
            <a:extLst>
              <a:ext uri="{FF2B5EF4-FFF2-40B4-BE49-F238E27FC236}">
                <a16:creationId xmlns:a16="http://schemas.microsoft.com/office/drawing/2014/main" xmlns="" id="{FFAE28C0-DE20-1315-D6D9-11D6066272CE}"/>
              </a:ext>
            </a:extLst>
          </p:cNvPr>
          <p:cNvSpPr txBox="1"/>
          <p:nvPr/>
        </p:nvSpPr>
        <p:spPr>
          <a:xfrm>
            <a:off x="1183125" y="3715333"/>
            <a:ext cx="6591361" cy="2308324"/>
          </a:xfrm>
          <a:prstGeom prst="rect">
            <a:avLst/>
          </a:prstGeom>
          <a:noFill/>
        </p:spPr>
        <p:txBody>
          <a:bodyPr wrap="square">
            <a:spAutoFit/>
          </a:bodyPr>
          <a:lstStyle/>
          <a:p>
            <a:r>
              <a:rPr lang="en-US" sz="2400" b="1" u="none" strike="noStrike" baseline="0" dirty="0">
                <a:solidFill>
                  <a:schemeClr val="accent2">
                    <a:lumMod val="75000"/>
                  </a:schemeClr>
                </a:solidFill>
              </a:rPr>
              <a:t>High-power distance culture</a:t>
            </a:r>
            <a:r>
              <a:rPr lang="en-US" sz="2400" dirty="0">
                <a:solidFill>
                  <a:schemeClr val="accent2">
                    <a:lumMod val="75000"/>
                  </a:schemeClr>
                </a:solidFill>
              </a:rPr>
              <a:t>: </a:t>
            </a:r>
            <a:r>
              <a:rPr lang="en-US" sz="2400" dirty="0">
                <a:solidFill>
                  <a:srgbClr val="000000"/>
                </a:solidFill>
                <a:latin typeface="+mj-lt"/>
              </a:rPr>
              <a:t>people are </a:t>
            </a:r>
            <a:r>
              <a:rPr lang="en-US" sz="2400" b="0" i="0" u="none" strike="noStrike" baseline="0" dirty="0">
                <a:solidFill>
                  <a:srgbClr val="000000"/>
                </a:solidFill>
                <a:latin typeface="+mj-lt"/>
              </a:rPr>
              <a:t>less likely to challenge the decision, to provide an alternative, or to give input. Less powerful people are more likely to accept decisions without comment, even if they have a concern or know there is a significant problem.</a:t>
            </a:r>
            <a:endParaRPr lang="en-US" sz="2400" dirty="0">
              <a:latin typeface="+mj-lt"/>
            </a:endParaRPr>
          </a:p>
        </p:txBody>
      </p:sp>
      <p:sp>
        <p:nvSpPr>
          <p:cNvPr id="16" name="TextBox 15">
            <a:extLst>
              <a:ext uri="{FF2B5EF4-FFF2-40B4-BE49-F238E27FC236}">
                <a16:creationId xmlns:a16="http://schemas.microsoft.com/office/drawing/2014/main" xmlns="" id="{F160AB20-67F2-A25D-13CC-654A06D06E00}"/>
              </a:ext>
            </a:extLst>
          </p:cNvPr>
          <p:cNvSpPr txBox="1"/>
          <p:nvPr/>
        </p:nvSpPr>
        <p:spPr>
          <a:xfrm>
            <a:off x="928033" y="1100666"/>
            <a:ext cx="6096000" cy="584775"/>
          </a:xfrm>
          <a:prstGeom prst="rect">
            <a:avLst/>
          </a:prstGeom>
          <a:noFill/>
        </p:spPr>
        <p:txBody>
          <a:bodyPr wrap="square">
            <a:spAutoFit/>
          </a:bodyPr>
          <a:lstStyle>
            <a:defPPr>
              <a:defRPr lang="en-US"/>
            </a:defPPr>
            <a:lvl1pPr>
              <a:defRPr sz="3200" b="1" i="0" u="none" strike="noStrike" baseline="0">
                <a:solidFill>
                  <a:srgbClr val="44546A"/>
                </a:solidFill>
              </a:defRPr>
            </a:lvl1pPr>
          </a:lstStyle>
          <a:p>
            <a:r>
              <a:rPr lang="en-US" i="1" dirty="0"/>
              <a:t>POWER DISTANCE</a:t>
            </a:r>
          </a:p>
        </p:txBody>
      </p:sp>
    </p:spTree>
    <p:extLst>
      <p:ext uri="{BB962C8B-B14F-4D97-AF65-F5344CB8AC3E}">
        <p14:creationId xmlns:p14="http://schemas.microsoft.com/office/powerpoint/2010/main" val="371429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P spid="12" grpId="0"/>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xmlns="" id="{BA79A7CF-01AF-4178-9369-94E0C90EB0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xmlns="" id="{99413ED5-9ED4-4772-BCE4-2BCAE6B12E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xmlns="" id="{04357C93-F0CB-4A1C-8F77-4E906378981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90F533E9-6690-41A8-A372-4C6C622D02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Chart 10">
            <a:extLst>
              <a:ext uri="{FF2B5EF4-FFF2-40B4-BE49-F238E27FC236}">
                <a16:creationId xmlns:a16="http://schemas.microsoft.com/office/drawing/2014/main" xmlns="" id="{F54EB96A-8320-70BC-6326-0E0265276726}"/>
              </a:ext>
            </a:extLst>
          </p:cNvPr>
          <p:cNvGraphicFramePr>
            <a:graphicFrameLocks/>
          </p:cNvGraphicFramePr>
          <p:nvPr>
            <p:extLst>
              <p:ext uri="{D42A27DB-BD31-4B8C-83A1-F6EECF244321}">
                <p14:modId xmlns:p14="http://schemas.microsoft.com/office/powerpoint/2010/main" val="2000541871"/>
              </p:ext>
            </p:extLst>
          </p:nvPr>
        </p:nvGraphicFramePr>
        <p:xfrm>
          <a:off x="8733792" y="1759323"/>
          <a:ext cx="3203114" cy="450532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xmlns="" id="{CEE38757-9AE7-F0A4-D29C-A15B00F86955}"/>
              </a:ext>
            </a:extLst>
          </p:cNvPr>
          <p:cNvSpPr txBox="1"/>
          <p:nvPr/>
        </p:nvSpPr>
        <p:spPr>
          <a:xfrm>
            <a:off x="3869419" y="683570"/>
            <a:ext cx="4309381" cy="758728"/>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b="1" i="0" u="none" strike="noStrike" kern="1200" baseline="0" dirty="0">
                <a:solidFill>
                  <a:schemeClr val="tx1"/>
                </a:solidFill>
                <a:latin typeface="+mj-lt"/>
                <a:ea typeface="+mj-ea"/>
                <a:cs typeface="+mj-cs"/>
              </a:rPr>
              <a:t>Divergent Cultural Dimensions</a:t>
            </a:r>
            <a:endParaRPr lang="en-US" dirty="0"/>
          </a:p>
        </p:txBody>
      </p:sp>
      <p:sp>
        <p:nvSpPr>
          <p:cNvPr id="12" name="TextBox 11">
            <a:extLst>
              <a:ext uri="{FF2B5EF4-FFF2-40B4-BE49-F238E27FC236}">
                <a16:creationId xmlns:a16="http://schemas.microsoft.com/office/drawing/2014/main" xmlns="" id="{BBF12F8E-2244-4546-F4CD-E3C7C2DFB427}"/>
              </a:ext>
            </a:extLst>
          </p:cNvPr>
          <p:cNvSpPr txBox="1"/>
          <p:nvPr/>
        </p:nvSpPr>
        <p:spPr>
          <a:xfrm>
            <a:off x="1183126" y="1730891"/>
            <a:ext cx="6884428" cy="3046988"/>
          </a:xfrm>
          <a:prstGeom prst="rect">
            <a:avLst/>
          </a:prstGeom>
          <a:noFill/>
        </p:spPr>
        <p:txBody>
          <a:bodyPr wrap="square">
            <a:spAutoFit/>
          </a:bodyPr>
          <a:lstStyle/>
          <a:p>
            <a:r>
              <a:rPr lang="en-US" sz="2400" b="1" dirty="0">
                <a:solidFill>
                  <a:schemeClr val="accent5">
                    <a:lumMod val="75000"/>
                  </a:schemeClr>
                </a:solidFill>
              </a:rPr>
              <a:t>Individualism: </a:t>
            </a:r>
            <a:r>
              <a:rPr lang="en-US" sz="2300" dirty="0">
                <a:latin typeface="+mj-lt"/>
              </a:rPr>
              <a:t>People in </a:t>
            </a:r>
            <a:r>
              <a:rPr lang="en-US" sz="2300" b="1" dirty="0">
                <a:latin typeface="+mj-lt"/>
              </a:rPr>
              <a:t>individualistic cultures </a:t>
            </a:r>
            <a:r>
              <a:rPr lang="en-US" sz="2300" dirty="0">
                <a:latin typeface="+mj-lt"/>
              </a:rPr>
              <a:t>value individual freedom and personal independence, and cultures always have stories to reflect their values.</a:t>
            </a:r>
          </a:p>
          <a:p>
            <a:r>
              <a:rPr lang="en-US" sz="2300" dirty="0">
                <a:latin typeface="+mj-lt"/>
              </a:rPr>
              <a:t>In individualistic cultures like the United States, people perceived their world primarily from their own viewpoint. They perceived themselves as empowered individuals, capable of making their own decisions, and able to make an impact on their own lives. </a:t>
            </a:r>
          </a:p>
        </p:txBody>
      </p:sp>
      <p:sp>
        <p:nvSpPr>
          <p:cNvPr id="14" name="TextBox 13">
            <a:extLst>
              <a:ext uri="{FF2B5EF4-FFF2-40B4-BE49-F238E27FC236}">
                <a16:creationId xmlns:a16="http://schemas.microsoft.com/office/drawing/2014/main" xmlns="" id="{FFAE28C0-DE20-1315-D6D9-11D6066272CE}"/>
              </a:ext>
            </a:extLst>
          </p:cNvPr>
          <p:cNvSpPr txBox="1"/>
          <p:nvPr/>
        </p:nvSpPr>
        <p:spPr>
          <a:xfrm>
            <a:off x="1183125" y="4740438"/>
            <a:ext cx="6761995" cy="1169551"/>
          </a:xfrm>
          <a:prstGeom prst="rect">
            <a:avLst/>
          </a:prstGeom>
          <a:noFill/>
        </p:spPr>
        <p:txBody>
          <a:bodyPr wrap="square">
            <a:spAutoFit/>
          </a:bodyPr>
          <a:lstStyle/>
          <a:p>
            <a:r>
              <a:rPr lang="en-US" sz="2400" b="1" dirty="0">
                <a:solidFill>
                  <a:schemeClr val="accent2">
                    <a:lumMod val="75000"/>
                  </a:schemeClr>
                </a:solidFill>
              </a:rPr>
              <a:t>Collectivist cultures </a:t>
            </a:r>
            <a:r>
              <a:rPr lang="en-US" sz="2300" dirty="0">
                <a:latin typeface="+mj-lt"/>
              </a:rPr>
              <a:t>including many in Asia and South America, focus on the needs of the nation, community, family, or group of workers. </a:t>
            </a:r>
          </a:p>
        </p:txBody>
      </p:sp>
      <p:sp>
        <p:nvSpPr>
          <p:cNvPr id="16" name="TextBox 15">
            <a:extLst>
              <a:ext uri="{FF2B5EF4-FFF2-40B4-BE49-F238E27FC236}">
                <a16:creationId xmlns:a16="http://schemas.microsoft.com/office/drawing/2014/main" xmlns="" id="{F160AB20-67F2-A25D-13CC-654A06D06E00}"/>
              </a:ext>
            </a:extLst>
          </p:cNvPr>
          <p:cNvSpPr txBox="1"/>
          <p:nvPr/>
        </p:nvSpPr>
        <p:spPr>
          <a:xfrm>
            <a:off x="928033" y="1100666"/>
            <a:ext cx="6096000" cy="584775"/>
          </a:xfrm>
          <a:prstGeom prst="rect">
            <a:avLst/>
          </a:prstGeom>
          <a:noFill/>
        </p:spPr>
        <p:txBody>
          <a:bodyPr wrap="square">
            <a:spAutoFit/>
          </a:bodyPr>
          <a:lstStyle>
            <a:defPPr>
              <a:defRPr lang="en-US"/>
            </a:defPPr>
            <a:lvl1pPr>
              <a:defRPr sz="3200" b="1" i="0" u="none" strike="noStrike" baseline="0">
                <a:solidFill>
                  <a:srgbClr val="44546A"/>
                </a:solidFill>
              </a:defRPr>
            </a:lvl1pPr>
          </a:lstStyle>
          <a:p>
            <a:r>
              <a:rPr lang="en-US" i="1" dirty="0"/>
              <a:t>INDIVIDUALISM</a:t>
            </a:r>
          </a:p>
        </p:txBody>
      </p:sp>
      <p:sp>
        <p:nvSpPr>
          <p:cNvPr id="13" name="TextBox 12">
            <a:extLst>
              <a:ext uri="{FF2B5EF4-FFF2-40B4-BE49-F238E27FC236}">
                <a16:creationId xmlns:a16="http://schemas.microsoft.com/office/drawing/2014/main" xmlns="" id="{372B7BBE-35B7-676D-E36A-FECD28BCA5B3}"/>
              </a:ext>
            </a:extLst>
          </p:cNvPr>
          <p:cNvSpPr txBox="1"/>
          <p:nvPr/>
        </p:nvSpPr>
        <p:spPr>
          <a:xfrm>
            <a:off x="5628640" y="5699176"/>
            <a:ext cx="2143760" cy="369332"/>
          </a:xfrm>
          <a:prstGeom prst="rect">
            <a:avLst/>
          </a:prstGeom>
          <a:noFill/>
        </p:spPr>
        <p:txBody>
          <a:bodyPr wrap="square">
            <a:spAutoFit/>
          </a:bodyPr>
          <a:lstStyle/>
          <a:p>
            <a:pPr algn="r"/>
            <a:r>
              <a:rPr lang="en-US" sz="1800" dirty="0">
                <a:latin typeface="+mj-lt"/>
              </a:rPr>
              <a:t>(Hofstede, 1982)</a:t>
            </a:r>
            <a:endParaRPr lang="en-US" dirty="0"/>
          </a:p>
        </p:txBody>
      </p:sp>
    </p:spTree>
    <p:extLst>
      <p:ext uri="{BB962C8B-B14F-4D97-AF65-F5344CB8AC3E}">
        <p14:creationId xmlns:p14="http://schemas.microsoft.com/office/powerpoint/2010/main" val="3723775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P spid="12"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Junior Officer Leadership - The Army Leader - Practical Leadership Advice">
            <a:extLst>
              <a:ext uri="{FF2B5EF4-FFF2-40B4-BE49-F238E27FC236}">
                <a16:creationId xmlns:a16="http://schemas.microsoft.com/office/drawing/2014/main" xmlns="" id="{582D0619-E6DE-43CD-B261-096DDC1FAB40}"/>
              </a:ext>
            </a:extLst>
          </p:cNvPr>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15362" name="Rectangle 2">
            <a:extLst>
              <a:ext uri="{FF2B5EF4-FFF2-40B4-BE49-F238E27FC236}">
                <a16:creationId xmlns:a16="http://schemas.microsoft.com/office/drawing/2014/main" xmlns="" id="{90345171-E0D1-4FA6-B136-E720B2F46BEE}"/>
              </a:ext>
            </a:extLst>
          </p:cNvPr>
          <p:cNvSpPr>
            <a:spLocks noGrp="1" noChangeArrowheads="1"/>
          </p:cNvSpPr>
          <p:nvPr>
            <p:ph type="ctrTitle"/>
          </p:nvPr>
        </p:nvSpPr>
        <p:spPr>
          <a:xfrm>
            <a:off x="1063752" y="4982547"/>
            <a:ext cx="10058400" cy="1466506"/>
          </a:xfrm>
          <a:effectLst>
            <a:outerShdw blurRad="50800" dist="38100" dir="2700000" algn="tl" rotWithShape="0">
              <a:prstClr val="black">
                <a:alpha val="40000"/>
              </a:prstClr>
            </a:outerShdw>
          </a:effectLst>
        </p:spPr>
        <p:txBody>
          <a:bodyPr>
            <a:noAutofit/>
          </a:bodyPr>
          <a:lstStyle/>
          <a:p>
            <a:pPr eaLnBrk="1" hangingPunct="1"/>
            <a:r>
              <a:rPr lang="en-US" altLang="en-US" sz="9600" dirty="0">
                <a:solidFill>
                  <a:srgbClr val="FFFFFF"/>
                </a:solidFill>
                <a:effectLst>
                  <a:outerShdw blurRad="38100" dist="38100" dir="2700000" algn="tl">
                    <a:srgbClr val="000000">
                      <a:alpha val="43137"/>
                    </a:srgbClr>
                  </a:outerShdw>
                </a:effectLst>
              </a:rPr>
              <a:t>2. Leadership</a:t>
            </a:r>
            <a:endParaRPr lang="en-US" altLang="en-US" sz="8000"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2892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5362"/>
                                        </p:tgtEl>
                                        <p:attrNameLst>
                                          <p:attrName>style.visibility</p:attrName>
                                        </p:attrNameLst>
                                      </p:cBhvr>
                                      <p:to>
                                        <p:strVal val="visible"/>
                                      </p:to>
                                    </p:set>
                                    <p:animEffect transition="in" filter="fade">
                                      <p:cBhvr>
                                        <p:cTn id="7" dur="400"/>
                                        <p:tgtEl>
                                          <p:spTgt spid="15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xmlns="" id="{BA79A7CF-01AF-4178-9369-94E0C90EB0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xmlns="" id="{99413ED5-9ED4-4772-BCE4-2BCAE6B12E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xmlns="" id="{04357C93-F0CB-4A1C-8F77-4E906378981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90F533E9-6690-41A8-A372-4C6C622D02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Chart 10">
            <a:extLst>
              <a:ext uri="{FF2B5EF4-FFF2-40B4-BE49-F238E27FC236}">
                <a16:creationId xmlns:a16="http://schemas.microsoft.com/office/drawing/2014/main" xmlns="" id="{F54EB96A-8320-70BC-6326-0E0265276726}"/>
              </a:ext>
            </a:extLst>
          </p:cNvPr>
          <p:cNvGraphicFramePr>
            <a:graphicFrameLocks/>
          </p:cNvGraphicFramePr>
          <p:nvPr>
            <p:extLst>
              <p:ext uri="{D42A27DB-BD31-4B8C-83A1-F6EECF244321}">
                <p14:modId xmlns:p14="http://schemas.microsoft.com/office/powerpoint/2010/main" val="1192931460"/>
              </p:ext>
            </p:extLst>
          </p:nvPr>
        </p:nvGraphicFramePr>
        <p:xfrm>
          <a:off x="8733792" y="1759323"/>
          <a:ext cx="3203114" cy="450532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xmlns="" id="{CEE38757-9AE7-F0A4-D29C-A15B00F86955}"/>
              </a:ext>
            </a:extLst>
          </p:cNvPr>
          <p:cNvSpPr txBox="1"/>
          <p:nvPr/>
        </p:nvSpPr>
        <p:spPr>
          <a:xfrm>
            <a:off x="3869419" y="683570"/>
            <a:ext cx="4309381" cy="758728"/>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b="1" i="0" u="none" strike="noStrike" kern="1200" baseline="0" dirty="0">
                <a:solidFill>
                  <a:schemeClr val="tx1"/>
                </a:solidFill>
                <a:latin typeface="+mj-lt"/>
                <a:ea typeface="+mj-ea"/>
                <a:cs typeface="+mj-cs"/>
              </a:rPr>
              <a:t>Divergent Cultural Dimensions</a:t>
            </a:r>
            <a:endParaRPr lang="en-US" dirty="0"/>
          </a:p>
        </p:txBody>
      </p:sp>
      <p:sp>
        <p:nvSpPr>
          <p:cNvPr id="12" name="TextBox 11">
            <a:extLst>
              <a:ext uri="{FF2B5EF4-FFF2-40B4-BE49-F238E27FC236}">
                <a16:creationId xmlns:a16="http://schemas.microsoft.com/office/drawing/2014/main" xmlns="" id="{BBF12F8E-2244-4546-F4CD-E3C7C2DFB427}"/>
              </a:ext>
            </a:extLst>
          </p:cNvPr>
          <p:cNvSpPr txBox="1"/>
          <p:nvPr/>
        </p:nvSpPr>
        <p:spPr>
          <a:xfrm>
            <a:off x="1183126" y="1730891"/>
            <a:ext cx="6884428" cy="4462760"/>
          </a:xfrm>
          <a:prstGeom prst="rect">
            <a:avLst/>
          </a:prstGeom>
          <a:noFill/>
        </p:spPr>
        <p:txBody>
          <a:bodyPr wrap="square">
            <a:spAutoFit/>
          </a:bodyPr>
          <a:lstStyle/>
          <a:p>
            <a:pPr>
              <a:spcBef>
                <a:spcPts val="1200"/>
              </a:spcBef>
            </a:pPr>
            <a:r>
              <a:rPr lang="en-US" sz="2400" dirty="0"/>
              <a:t>The masculine-feminine dichotomy is the extent to which the culture values certain traits that may be considered </a:t>
            </a:r>
            <a:r>
              <a:rPr lang="en-US" sz="2400" b="1" dirty="0"/>
              <a:t>masculine </a:t>
            </a:r>
            <a:r>
              <a:rPr lang="en-US" sz="2400" dirty="0"/>
              <a:t>or </a:t>
            </a:r>
            <a:r>
              <a:rPr lang="en-US" sz="2400" b="1" dirty="0"/>
              <a:t>feminine</a:t>
            </a:r>
            <a:r>
              <a:rPr lang="en-US" sz="2400" dirty="0"/>
              <a:t> (Hofstede, 2009).</a:t>
            </a:r>
          </a:p>
          <a:p>
            <a:pPr>
              <a:spcBef>
                <a:spcPts val="1200"/>
              </a:spcBef>
            </a:pPr>
            <a:r>
              <a:rPr lang="en-US" sz="2400" b="1" dirty="0">
                <a:solidFill>
                  <a:schemeClr val="accent2">
                    <a:lumMod val="75000"/>
                  </a:schemeClr>
                </a:solidFill>
              </a:rPr>
              <a:t>“The assertive pole has been called ‘masculine’</a:t>
            </a:r>
            <a:r>
              <a:rPr lang="en-US" sz="2400" b="1" dirty="0">
                <a:solidFill>
                  <a:schemeClr val="accent5">
                    <a:lumMod val="75000"/>
                  </a:schemeClr>
                </a:solidFill>
              </a:rPr>
              <a:t> </a:t>
            </a:r>
            <a:r>
              <a:rPr lang="en-US" sz="2400" dirty="0"/>
              <a:t>and</a:t>
            </a:r>
            <a:r>
              <a:rPr lang="en-US" sz="2400" b="1" dirty="0">
                <a:solidFill>
                  <a:schemeClr val="accent5">
                    <a:lumMod val="75000"/>
                  </a:schemeClr>
                </a:solidFill>
              </a:rPr>
              <a:t> the modest, caring pole ‘feminine.’</a:t>
            </a:r>
          </a:p>
          <a:p>
            <a:pPr>
              <a:spcBef>
                <a:spcPts val="1200"/>
              </a:spcBef>
            </a:pPr>
            <a:r>
              <a:rPr lang="en-US" sz="2400" dirty="0"/>
              <a:t>The women in feminine countries have the same modest, caring values as the men; in the masculine countries they are somewhat assertive and competitive, but not as much as the men, so that these countries show a gap between men’s values and women’s values” (Hofstede, 2009).</a:t>
            </a:r>
          </a:p>
        </p:txBody>
      </p:sp>
      <p:sp>
        <p:nvSpPr>
          <p:cNvPr id="16" name="TextBox 15">
            <a:extLst>
              <a:ext uri="{FF2B5EF4-FFF2-40B4-BE49-F238E27FC236}">
                <a16:creationId xmlns:a16="http://schemas.microsoft.com/office/drawing/2014/main" xmlns="" id="{F160AB20-67F2-A25D-13CC-654A06D06E00}"/>
              </a:ext>
            </a:extLst>
          </p:cNvPr>
          <p:cNvSpPr txBox="1"/>
          <p:nvPr/>
        </p:nvSpPr>
        <p:spPr>
          <a:xfrm>
            <a:off x="928033" y="1100666"/>
            <a:ext cx="6096000" cy="584775"/>
          </a:xfrm>
          <a:prstGeom prst="rect">
            <a:avLst/>
          </a:prstGeom>
          <a:noFill/>
        </p:spPr>
        <p:txBody>
          <a:bodyPr wrap="square">
            <a:spAutoFit/>
          </a:bodyPr>
          <a:lstStyle>
            <a:defPPr>
              <a:defRPr lang="en-US"/>
            </a:defPPr>
            <a:lvl1pPr>
              <a:defRPr sz="3200" b="1" i="0" u="none" strike="noStrike" baseline="0">
                <a:solidFill>
                  <a:srgbClr val="44546A"/>
                </a:solidFill>
              </a:defRPr>
            </a:lvl1pPr>
          </a:lstStyle>
          <a:p>
            <a:r>
              <a:rPr lang="en-US" i="1" dirty="0"/>
              <a:t>MASCULINITY</a:t>
            </a:r>
          </a:p>
        </p:txBody>
      </p:sp>
    </p:spTree>
    <p:extLst>
      <p:ext uri="{BB962C8B-B14F-4D97-AF65-F5344CB8AC3E}">
        <p14:creationId xmlns:p14="http://schemas.microsoft.com/office/powerpoint/2010/main" val="1184817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Effect transition="in" filter="fade">
                                      <p:cBhvr>
                                        <p:cTn id="14" dur="1000"/>
                                        <p:tgtEl>
                                          <p:spTgt spid="12">
                                            <p:txEl>
                                              <p:pRg st="1" end="1"/>
                                            </p:txEl>
                                          </p:spTgt>
                                        </p:tgtEl>
                                      </p:cBhvr>
                                    </p:animEffect>
                                    <p:anim calcmode="lin" valueType="num">
                                      <p:cBhvr>
                                        <p:cTn id="15"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animEffect transition="in" filter="fade">
                                      <p:cBhvr>
                                        <p:cTn id="21" dur="1000"/>
                                        <p:tgtEl>
                                          <p:spTgt spid="12">
                                            <p:txEl>
                                              <p:pRg st="2" end="2"/>
                                            </p:txEl>
                                          </p:spTgt>
                                        </p:tgtEl>
                                      </p:cBhvr>
                                    </p:animEffect>
                                    <p:anim calcmode="lin" valueType="num">
                                      <p:cBhvr>
                                        <p:cTn id="22" dur="10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P spid="12"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xmlns="" id="{BA79A7CF-01AF-4178-9369-94E0C90EB0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xmlns="" id="{99413ED5-9ED4-4772-BCE4-2BCAE6B12E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xmlns="" id="{04357C93-F0CB-4A1C-8F77-4E906378981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90F533E9-6690-41A8-A372-4C6C622D02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Chart 10">
            <a:extLst>
              <a:ext uri="{FF2B5EF4-FFF2-40B4-BE49-F238E27FC236}">
                <a16:creationId xmlns:a16="http://schemas.microsoft.com/office/drawing/2014/main" xmlns="" id="{F54EB96A-8320-70BC-6326-0E0265276726}"/>
              </a:ext>
            </a:extLst>
          </p:cNvPr>
          <p:cNvGraphicFramePr>
            <a:graphicFrameLocks/>
          </p:cNvGraphicFramePr>
          <p:nvPr>
            <p:extLst>
              <p:ext uri="{D42A27DB-BD31-4B8C-83A1-F6EECF244321}">
                <p14:modId xmlns:p14="http://schemas.microsoft.com/office/powerpoint/2010/main" val="3370804569"/>
              </p:ext>
            </p:extLst>
          </p:nvPr>
        </p:nvGraphicFramePr>
        <p:xfrm>
          <a:off x="8733792" y="1759323"/>
          <a:ext cx="3203114" cy="450532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xmlns="" id="{CEE38757-9AE7-F0A4-D29C-A15B00F86955}"/>
              </a:ext>
            </a:extLst>
          </p:cNvPr>
          <p:cNvSpPr txBox="1"/>
          <p:nvPr/>
        </p:nvSpPr>
        <p:spPr>
          <a:xfrm>
            <a:off x="3869419" y="593352"/>
            <a:ext cx="4309381" cy="758728"/>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b="1" i="0" u="none" strike="noStrike" kern="1200" baseline="0" dirty="0">
                <a:solidFill>
                  <a:schemeClr val="tx1"/>
                </a:solidFill>
                <a:latin typeface="+mj-lt"/>
                <a:ea typeface="+mj-ea"/>
                <a:cs typeface="+mj-cs"/>
              </a:rPr>
              <a:t>Divergent Cultural Dimensions</a:t>
            </a:r>
            <a:endParaRPr lang="en-US" dirty="0"/>
          </a:p>
        </p:txBody>
      </p:sp>
      <p:sp>
        <p:nvSpPr>
          <p:cNvPr id="12" name="TextBox 11">
            <a:extLst>
              <a:ext uri="{FF2B5EF4-FFF2-40B4-BE49-F238E27FC236}">
                <a16:creationId xmlns:a16="http://schemas.microsoft.com/office/drawing/2014/main" xmlns="" id="{BBF12F8E-2244-4546-F4CD-E3C7C2DFB427}"/>
              </a:ext>
            </a:extLst>
          </p:cNvPr>
          <p:cNvSpPr txBox="1"/>
          <p:nvPr/>
        </p:nvSpPr>
        <p:spPr>
          <a:xfrm>
            <a:off x="928033" y="1730891"/>
            <a:ext cx="6991108" cy="4632037"/>
          </a:xfrm>
          <a:prstGeom prst="rect">
            <a:avLst/>
          </a:prstGeom>
          <a:noFill/>
        </p:spPr>
        <p:txBody>
          <a:bodyPr wrap="square">
            <a:spAutoFit/>
          </a:bodyPr>
          <a:lstStyle/>
          <a:p>
            <a:pPr>
              <a:spcBef>
                <a:spcPts val="1200"/>
              </a:spcBef>
            </a:pPr>
            <a:r>
              <a:rPr lang="en-US" sz="2500" dirty="0"/>
              <a:t>Some cultures, such as the United States and Britain, are </a:t>
            </a:r>
            <a:r>
              <a:rPr lang="en-US" sz="2500" b="1" dirty="0">
                <a:solidFill>
                  <a:schemeClr val="accent5">
                    <a:lumMod val="75000"/>
                  </a:schemeClr>
                </a:solidFill>
              </a:rPr>
              <a:t>highly tolerant of uncertainty</a:t>
            </a:r>
            <a:r>
              <a:rPr lang="en-US" sz="2500" dirty="0"/>
              <a:t>, while others </a:t>
            </a:r>
            <a:r>
              <a:rPr lang="en-US" sz="2500" b="1" dirty="0"/>
              <a:t>go </a:t>
            </a:r>
            <a:r>
              <a:rPr lang="en-US" sz="2500" b="1" dirty="0" smtClean="0"/>
              <a:t>to great lengths( </a:t>
            </a:r>
            <a:r>
              <a:rPr lang="en-US" sz="2500" b="1" dirty="0" err="1" smtClean="0"/>
              <a:t>cố</a:t>
            </a:r>
            <a:r>
              <a:rPr lang="en-US" sz="2500" b="1" dirty="0" smtClean="0"/>
              <a:t> </a:t>
            </a:r>
            <a:r>
              <a:rPr lang="en-US" sz="2500" b="1" dirty="0" err="1" smtClean="0"/>
              <a:t>hết</a:t>
            </a:r>
            <a:r>
              <a:rPr lang="en-US" sz="2500" b="1" dirty="0" smtClean="0"/>
              <a:t> </a:t>
            </a:r>
            <a:r>
              <a:rPr lang="en-US" sz="2500" b="1" dirty="0" err="1" smtClean="0"/>
              <a:t>sức</a:t>
            </a:r>
            <a:r>
              <a:rPr lang="en-US" sz="2500" b="1" smtClean="0"/>
              <a:t>)</a:t>
            </a:r>
            <a:r>
              <a:rPr lang="en-US" sz="2500" smtClean="0"/>
              <a:t> </a:t>
            </a:r>
            <a:r>
              <a:rPr lang="en-US" sz="2500" dirty="0" smtClean="0"/>
              <a:t>to reduce the element of surprise.</a:t>
            </a:r>
            <a:endParaRPr lang="en-US" sz="2500" dirty="0"/>
          </a:p>
          <a:p>
            <a:pPr>
              <a:spcBef>
                <a:spcPts val="1200"/>
              </a:spcBef>
            </a:pPr>
            <a:r>
              <a:rPr lang="en-US" sz="2500" dirty="0"/>
              <a:t>Cultures in the Arab world, for example, are </a:t>
            </a:r>
            <a:r>
              <a:rPr lang="en-US" sz="2500" b="1" dirty="0">
                <a:solidFill>
                  <a:schemeClr val="accent2">
                    <a:lumMod val="75000"/>
                  </a:schemeClr>
                </a:solidFill>
              </a:rPr>
              <a:t>high in uncertainty avoidance</a:t>
            </a:r>
            <a:r>
              <a:rPr lang="en-US" sz="2500" dirty="0"/>
              <a:t>; they tend to be </a:t>
            </a:r>
            <a:r>
              <a:rPr lang="en-US" sz="2500" b="1" dirty="0">
                <a:solidFill>
                  <a:schemeClr val="accent2">
                    <a:lumMod val="75000"/>
                  </a:schemeClr>
                </a:solidFill>
              </a:rPr>
              <a:t>resistant to change and reluctant to take risks.</a:t>
            </a:r>
          </a:p>
          <a:p>
            <a:pPr>
              <a:spcBef>
                <a:spcPts val="1200"/>
              </a:spcBef>
            </a:pPr>
            <a:r>
              <a:rPr lang="en-US" sz="2500" dirty="0"/>
              <a:t>Whereas a U.S. business negotiator might enthusiastically agree to try a new procedure, the Egyptian counterpart would likely refuse to get involved until all the details are worked out.</a:t>
            </a:r>
          </a:p>
        </p:txBody>
      </p:sp>
      <p:sp>
        <p:nvSpPr>
          <p:cNvPr id="16" name="TextBox 15">
            <a:extLst>
              <a:ext uri="{FF2B5EF4-FFF2-40B4-BE49-F238E27FC236}">
                <a16:creationId xmlns:a16="http://schemas.microsoft.com/office/drawing/2014/main" xmlns="" id="{F160AB20-67F2-A25D-13CC-654A06D06E00}"/>
              </a:ext>
            </a:extLst>
          </p:cNvPr>
          <p:cNvSpPr txBox="1"/>
          <p:nvPr/>
        </p:nvSpPr>
        <p:spPr>
          <a:xfrm>
            <a:off x="928033" y="1100666"/>
            <a:ext cx="6096000" cy="1077218"/>
          </a:xfrm>
          <a:prstGeom prst="rect">
            <a:avLst/>
          </a:prstGeom>
          <a:noFill/>
        </p:spPr>
        <p:txBody>
          <a:bodyPr wrap="square">
            <a:spAutoFit/>
          </a:bodyPr>
          <a:lstStyle>
            <a:defPPr>
              <a:defRPr lang="en-US"/>
            </a:defPPr>
            <a:lvl1pPr>
              <a:defRPr sz="3200" b="1" i="0" u="none" strike="noStrike" baseline="0">
                <a:solidFill>
                  <a:srgbClr val="44546A"/>
                </a:solidFill>
              </a:defRPr>
            </a:lvl1pPr>
          </a:lstStyle>
          <a:p>
            <a:r>
              <a:rPr lang="en-US" i="1" dirty="0"/>
              <a:t>UNCERTAINTY AVOIDANCE</a:t>
            </a:r>
          </a:p>
          <a:p>
            <a:endParaRPr lang="en-US" i="1" dirty="0"/>
          </a:p>
        </p:txBody>
      </p:sp>
    </p:spTree>
    <p:extLst>
      <p:ext uri="{BB962C8B-B14F-4D97-AF65-F5344CB8AC3E}">
        <p14:creationId xmlns:p14="http://schemas.microsoft.com/office/powerpoint/2010/main" val="3536716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Effect transition="in" filter="fade">
                                      <p:cBhvr>
                                        <p:cTn id="14" dur="1000"/>
                                        <p:tgtEl>
                                          <p:spTgt spid="12">
                                            <p:txEl>
                                              <p:pRg st="1" end="1"/>
                                            </p:txEl>
                                          </p:spTgt>
                                        </p:tgtEl>
                                      </p:cBhvr>
                                    </p:animEffect>
                                    <p:anim calcmode="lin" valueType="num">
                                      <p:cBhvr>
                                        <p:cTn id="15"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animEffect transition="in" filter="fade">
                                      <p:cBhvr>
                                        <p:cTn id="21" dur="1000"/>
                                        <p:tgtEl>
                                          <p:spTgt spid="12">
                                            <p:txEl>
                                              <p:pRg st="2" end="2"/>
                                            </p:txEl>
                                          </p:spTgt>
                                        </p:tgtEl>
                                      </p:cBhvr>
                                    </p:animEffect>
                                    <p:anim calcmode="lin" valueType="num">
                                      <p:cBhvr>
                                        <p:cTn id="22" dur="10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P spid="12"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xmlns="" id="{BA79A7CF-01AF-4178-9369-94E0C90EB0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xmlns="" id="{99413ED5-9ED4-4772-BCE4-2BCAE6B12E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xmlns="" id="{04357C93-F0CB-4A1C-8F77-4E906378981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90F533E9-6690-41A8-A372-4C6C622D02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Chart 10">
            <a:extLst>
              <a:ext uri="{FF2B5EF4-FFF2-40B4-BE49-F238E27FC236}">
                <a16:creationId xmlns:a16="http://schemas.microsoft.com/office/drawing/2014/main" xmlns="" id="{F54EB96A-8320-70BC-6326-0E0265276726}"/>
              </a:ext>
            </a:extLst>
          </p:cNvPr>
          <p:cNvGraphicFramePr>
            <a:graphicFrameLocks/>
          </p:cNvGraphicFramePr>
          <p:nvPr>
            <p:extLst>
              <p:ext uri="{D42A27DB-BD31-4B8C-83A1-F6EECF244321}">
                <p14:modId xmlns:p14="http://schemas.microsoft.com/office/powerpoint/2010/main" val="2895575161"/>
              </p:ext>
            </p:extLst>
          </p:nvPr>
        </p:nvGraphicFramePr>
        <p:xfrm>
          <a:off x="8733792" y="1759323"/>
          <a:ext cx="3203114" cy="450532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xmlns="" id="{CEE38757-9AE7-F0A4-D29C-A15B00F86955}"/>
              </a:ext>
            </a:extLst>
          </p:cNvPr>
          <p:cNvSpPr txBox="1"/>
          <p:nvPr/>
        </p:nvSpPr>
        <p:spPr>
          <a:xfrm>
            <a:off x="3869419" y="269404"/>
            <a:ext cx="4309381" cy="544822"/>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b="1" i="0" u="none" strike="noStrike" kern="1200" baseline="0" dirty="0">
                <a:solidFill>
                  <a:schemeClr val="tx1"/>
                </a:solidFill>
                <a:latin typeface="+mj-lt"/>
                <a:ea typeface="+mj-ea"/>
                <a:cs typeface="+mj-cs"/>
              </a:rPr>
              <a:t>Divergent Cultural Dimensions</a:t>
            </a:r>
            <a:endParaRPr lang="en-US" dirty="0"/>
          </a:p>
        </p:txBody>
      </p:sp>
      <p:sp>
        <p:nvSpPr>
          <p:cNvPr id="12" name="TextBox 11">
            <a:extLst>
              <a:ext uri="{FF2B5EF4-FFF2-40B4-BE49-F238E27FC236}">
                <a16:creationId xmlns:a16="http://schemas.microsoft.com/office/drawing/2014/main" xmlns="" id="{BBF12F8E-2244-4546-F4CD-E3C7C2DFB427}"/>
              </a:ext>
            </a:extLst>
          </p:cNvPr>
          <p:cNvSpPr txBox="1"/>
          <p:nvPr/>
        </p:nvSpPr>
        <p:spPr>
          <a:xfrm>
            <a:off x="928032" y="1478534"/>
            <a:ext cx="7250768" cy="4647426"/>
          </a:xfrm>
          <a:prstGeom prst="rect">
            <a:avLst/>
          </a:prstGeom>
          <a:noFill/>
        </p:spPr>
        <p:txBody>
          <a:bodyPr wrap="square">
            <a:spAutoFit/>
          </a:bodyPr>
          <a:lstStyle/>
          <a:p>
            <a:pPr>
              <a:spcBef>
                <a:spcPts val="1200"/>
              </a:spcBef>
            </a:pPr>
            <a:r>
              <a:rPr lang="en-US" sz="2200" b="1" dirty="0">
                <a:solidFill>
                  <a:schemeClr val="accent5">
                    <a:lumMod val="75000"/>
                  </a:schemeClr>
                </a:solidFill>
              </a:rPr>
              <a:t>In short-term orientated culture, people place greater emphasis on reciprocation of greetings, gifts, and rewards. </a:t>
            </a:r>
            <a:r>
              <a:rPr lang="en-US" sz="2200" dirty="0"/>
              <a:t>While there may be a respect for tradition, there is also an emphasis on</a:t>
            </a:r>
            <a:r>
              <a:rPr lang="en-US" sz="2200" dirty="0">
                <a:solidFill>
                  <a:schemeClr val="accent5">
                    <a:lumMod val="75000"/>
                  </a:schemeClr>
                </a:solidFill>
              </a:rPr>
              <a:t> </a:t>
            </a:r>
            <a:r>
              <a:rPr lang="en-US" sz="2200" i="1" dirty="0">
                <a:solidFill>
                  <a:schemeClr val="accent5">
                    <a:lumMod val="75000"/>
                  </a:schemeClr>
                </a:solidFill>
              </a:rPr>
              <a:t>personal representation and honor, a reflection of identity and integrity. Personal stability and consistency</a:t>
            </a:r>
            <a:r>
              <a:rPr lang="en-US" sz="2200" i="1" dirty="0"/>
              <a:t> </a:t>
            </a:r>
            <a:r>
              <a:rPr lang="en-US" sz="2200" dirty="0"/>
              <a:t>are also valued in a short-term oriented culture, contributing to an overall sense of predictability and familiarity.</a:t>
            </a:r>
          </a:p>
          <a:p>
            <a:pPr>
              <a:spcBef>
                <a:spcPts val="1200"/>
              </a:spcBef>
            </a:pPr>
            <a:r>
              <a:rPr lang="en-US" sz="2200" b="1" dirty="0">
                <a:solidFill>
                  <a:schemeClr val="accent2">
                    <a:lumMod val="75000"/>
                  </a:schemeClr>
                </a:solidFill>
              </a:rPr>
              <a:t>Long-term orientation is often marked by persistence, thrift and frugality, and an order to relationships based on age and status. </a:t>
            </a:r>
            <a:r>
              <a:rPr lang="en-US" sz="2200" dirty="0"/>
              <a:t>A sense of shame for the family and community is also observed across generations. What an </a:t>
            </a:r>
            <a:r>
              <a:rPr lang="en-US" sz="2200" i="1" dirty="0">
                <a:solidFill>
                  <a:schemeClr val="accent2">
                    <a:lumMod val="75000"/>
                  </a:schemeClr>
                </a:solidFill>
              </a:rPr>
              <a:t>individual does reflects on the family and is carried by immediate and extended family members.</a:t>
            </a:r>
          </a:p>
        </p:txBody>
      </p:sp>
      <p:sp>
        <p:nvSpPr>
          <p:cNvPr id="16" name="TextBox 15">
            <a:extLst>
              <a:ext uri="{FF2B5EF4-FFF2-40B4-BE49-F238E27FC236}">
                <a16:creationId xmlns:a16="http://schemas.microsoft.com/office/drawing/2014/main" xmlns="" id="{F160AB20-67F2-A25D-13CC-654A06D06E00}"/>
              </a:ext>
            </a:extLst>
          </p:cNvPr>
          <p:cNvSpPr txBox="1"/>
          <p:nvPr/>
        </p:nvSpPr>
        <p:spPr>
          <a:xfrm>
            <a:off x="928033" y="825057"/>
            <a:ext cx="6096000" cy="584775"/>
          </a:xfrm>
          <a:prstGeom prst="rect">
            <a:avLst/>
          </a:prstGeom>
          <a:noFill/>
        </p:spPr>
        <p:txBody>
          <a:bodyPr wrap="square">
            <a:spAutoFit/>
          </a:bodyPr>
          <a:lstStyle>
            <a:defPPr>
              <a:defRPr lang="en-US"/>
            </a:defPPr>
            <a:lvl1pPr>
              <a:defRPr sz="3200" b="1" i="0" u="none" strike="noStrike" baseline="0">
                <a:solidFill>
                  <a:srgbClr val="44546A"/>
                </a:solidFill>
              </a:defRPr>
            </a:lvl1pPr>
          </a:lstStyle>
          <a:p>
            <a:r>
              <a:rPr lang="en-US" i="1" dirty="0"/>
              <a:t>LONG TERM ORIENTATION</a:t>
            </a:r>
          </a:p>
        </p:txBody>
      </p:sp>
    </p:spTree>
    <p:extLst>
      <p:ext uri="{BB962C8B-B14F-4D97-AF65-F5344CB8AC3E}">
        <p14:creationId xmlns:p14="http://schemas.microsoft.com/office/powerpoint/2010/main" val="233640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Effect transition="in" filter="fade">
                                      <p:cBhvr>
                                        <p:cTn id="14" dur="1000"/>
                                        <p:tgtEl>
                                          <p:spTgt spid="12">
                                            <p:txEl>
                                              <p:pRg st="1" end="1"/>
                                            </p:txEl>
                                          </p:spTgt>
                                        </p:tgtEl>
                                      </p:cBhvr>
                                    </p:animEffect>
                                    <p:anim calcmode="lin" valueType="num">
                                      <p:cBhvr>
                                        <p:cTn id="15"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P spid="1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xmlns="" id="{BA79A7CF-01AF-4178-9369-94E0C90EB0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xmlns="" id="{99413ED5-9ED4-4772-BCE4-2BCAE6B12E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xmlns="" id="{04357C93-F0CB-4A1C-8F77-4E906378981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90F533E9-6690-41A8-A372-4C6C622D02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Chart 10">
            <a:extLst>
              <a:ext uri="{FF2B5EF4-FFF2-40B4-BE49-F238E27FC236}">
                <a16:creationId xmlns:a16="http://schemas.microsoft.com/office/drawing/2014/main" xmlns="" id="{F54EB96A-8320-70BC-6326-0E0265276726}"/>
              </a:ext>
            </a:extLst>
          </p:cNvPr>
          <p:cNvGraphicFramePr>
            <a:graphicFrameLocks/>
          </p:cNvGraphicFramePr>
          <p:nvPr>
            <p:extLst>
              <p:ext uri="{D42A27DB-BD31-4B8C-83A1-F6EECF244321}">
                <p14:modId xmlns:p14="http://schemas.microsoft.com/office/powerpoint/2010/main" val="3894744807"/>
              </p:ext>
            </p:extLst>
          </p:nvPr>
        </p:nvGraphicFramePr>
        <p:xfrm>
          <a:off x="8733792" y="1759323"/>
          <a:ext cx="3203114" cy="450532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xmlns="" id="{CEE38757-9AE7-F0A4-D29C-A15B00F86955}"/>
              </a:ext>
            </a:extLst>
          </p:cNvPr>
          <p:cNvSpPr txBox="1"/>
          <p:nvPr/>
        </p:nvSpPr>
        <p:spPr>
          <a:xfrm>
            <a:off x="3869419" y="269404"/>
            <a:ext cx="4309381" cy="544822"/>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b="1" i="0" u="none" strike="noStrike" kern="1200" baseline="0" dirty="0">
                <a:solidFill>
                  <a:schemeClr val="tx1"/>
                </a:solidFill>
                <a:latin typeface="+mj-lt"/>
                <a:ea typeface="+mj-ea"/>
                <a:cs typeface="+mj-cs"/>
              </a:rPr>
              <a:t>Divergent Cultural Dimensions</a:t>
            </a:r>
            <a:endParaRPr lang="en-US" dirty="0"/>
          </a:p>
        </p:txBody>
      </p:sp>
      <p:sp>
        <p:nvSpPr>
          <p:cNvPr id="12" name="TextBox 11">
            <a:extLst>
              <a:ext uri="{FF2B5EF4-FFF2-40B4-BE49-F238E27FC236}">
                <a16:creationId xmlns:a16="http://schemas.microsoft.com/office/drawing/2014/main" xmlns="" id="{BBF12F8E-2244-4546-F4CD-E3C7C2DFB427}"/>
              </a:ext>
            </a:extLst>
          </p:cNvPr>
          <p:cNvSpPr txBox="1"/>
          <p:nvPr/>
        </p:nvSpPr>
        <p:spPr>
          <a:xfrm>
            <a:off x="928032" y="1312451"/>
            <a:ext cx="7250768" cy="4493538"/>
          </a:xfrm>
          <a:prstGeom prst="rect">
            <a:avLst/>
          </a:prstGeom>
          <a:noFill/>
        </p:spPr>
        <p:txBody>
          <a:bodyPr wrap="square">
            <a:spAutoFit/>
          </a:bodyPr>
          <a:lstStyle/>
          <a:p>
            <a:r>
              <a:rPr lang="en-US" sz="2200" b="1" dirty="0">
                <a:solidFill>
                  <a:schemeClr val="accent5">
                    <a:lumMod val="75000"/>
                  </a:schemeClr>
                </a:solidFill>
              </a:rPr>
              <a:t>Monochronic time-oriented cultures consider one thing at a time</a:t>
            </a:r>
            <a:r>
              <a:rPr lang="en-US" sz="2200" dirty="0"/>
              <a:t>, whereas </a:t>
            </a:r>
            <a:r>
              <a:rPr lang="en-US" sz="2200" b="1" dirty="0">
                <a:solidFill>
                  <a:schemeClr val="accent2">
                    <a:lumMod val="75000"/>
                  </a:schemeClr>
                </a:solidFill>
              </a:rPr>
              <a:t>polychronic time-oriented cultures schedule many things at one time, and time is considered in a more fluid sense.</a:t>
            </a:r>
          </a:p>
          <a:p>
            <a:r>
              <a:rPr lang="en-US" sz="2200" dirty="0"/>
              <a:t>In </a:t>
            </a:r>
            <a:r>
              <a:rPr lang="en-US" sz="2200" b="1" dirty="0"/>
              <a:t>monochromatic time</a:t>
            </a:r>
            <a:r>
              <a:rPr lang="en-US" sz="2200" dirty="0"/>
              <a:t>, interruptions are to be avoided, and everything has its own specific time. The </a:t>
            </a:r>
            <a:r>
              <a:rPr lang="en-US" sz="2200" dirty="0" err="1"/>
              <a:t>U.S</a:t>
            </a:r>
            <a:r>
              <a:rPr lang="en-US" sz="2200" dirty="0"/>
              <a:t>, Germany, and Switzerland are often noted as countries that value a monochromatic time orientation.</a:t>
            </a:r>
          </a:p>
          <a:p>
            <a:r>
              <a:rPr lang="en-US" sz="2200" b="1" dirty="0"/>
              <a:t>Polychromatic time </a:t>
            </a:r>
            <a:r>
              <a:rPr lang="en-US" sz="2200" dirty="0"/>
              <a:t>looks a little more complicated, with business and family mixing with dinner and dancing. Greece, Italy, Chile, and Saudi Arabia are countries of polychromatic timing; business meetings may be scheduled at a fixed time, but when they actually begin may be another story.</a:t>
            </a:r>
            <a:endParaRPr lang="en-US" sz="2200" i="1" dirty="0">
              <a:solidFill>
                <a:schemeClr val="accent2">
                  <a:lumMod val="75000"/>
                </a:schemeClr>
              </a:solidFill>
            </a:endParaRPr>
          </a:p>
        </p:txBody>
      </p:sp>
      <p:sp>
        <p:nvSpPr>
          <p:cNvPr id="16" name="TextBox 15">
            <a:extLst>
              <a:ext uri="{FF2B5EF4-FFF2-40B4-BE49-F238E27FC236}">
                <a16:creationId xmlns:a16="http://schemas.microsoft.com/office/drawing/2014/main" xmlns="" id="{F160AB20-67F2-A25D-13CC-654A06D06E00}"/>
              </a:ext>
            </a:extLst>
          </p:cNvPr>
          <p:cNvSpPr txBox="1"/>
          <p:nvPr/>
        </p:nvSpPr>
        <p:spPr>
          <a:xfrm>
            <a:off x="928032" y="713457"/>
            <a:ext cx="6096000" cy="584775"/>
          </a:xfrm>
          <a:prstGeom prst="rect">
            <a:avLst/>
          </a:prstGeom>
          <a:noFill/>
        </p:spPr>
        <p:txBody>
          <a:bodyPr wrap="square">
            <a:spAutoFit/>
          </a:bodyPr>
          <a:lstStyle>
            <a:defPPr>
              <a:defRPr lang="en-US"/>
            </a:defPPr>
            <a:lvl1pPr>
              <a:defRPr sz="3200" b="1" i="1" u="none" strike="noStrike" baseline="0">
                <a:solidFill>
                  <a:srgbClr val="44546A"/>
                </a:solidFill>
              </a:defRPr>
            </a:lvl1pPr>
          </a:lstStyle>
          <a:p>
            <a:r>
              <a:rPr lang="en-US" dirty="0"/>
              <a:t>Time Orientation</a:t>
            </a:r>
          </a:p>
        </p:txBody>
      </p:sp>
      <p:sp>
        <p:nvSpPr>
          <p:cNvPr id="13" name="TextBox 12">
            <a:extLst>
              <a:ext uri="{FF2B5EF4-FFF2-40B4-BE49-F238E27FC236}">
                <a16:creationId xmlns:a16="http://schemas.microsoft.com/office/drawing/2014/main" xmlns="" id="{DC86C8B0-5EB4-FDC3-7412-80C5C42DC546}"/>
              </a:ext>
            </a:extLst>
          </p:cNvPr>
          <p:cNvSpPr txBox="1"/>
          <p:nvPr/>
        </p:nvSpPr>
        <p:spPr>
          <a:xfrm>
            <a:off x="2722109" y="5855138"/>
            <a:ext cx="5202691" cy="338554"/>
          </a:xfrm>
          <a:prstGeom prst="rect">
            <a:avLst/>
          </a:prstGeom>
          <a:noFill/>
        </p:spPr>
        <p:txBody>
          <a:bodyPr wrap="square">
            <a:spAutoFit/>
          </a:bodyPr>
          <a:lstStyle/>
          <a:p>
            <a:pPr algn="r"/>
            <a:r>
              <a:rPr lang="en-US" sz="1600" dirty="0"/>
              <a:t>(Edward T. Hall and Mildred Reed Hall, 1987)</a:t>
            </a:r>
          </a:p>
        </p:txBody>
      </p:sp>
    </p:spTree>
    <p:extLst>
      <p:ext uri="{BB962C8B-B14F-4D97-AF65-F5344CB8AC3E}">
        <p14:creationId xmlns:p14="http://schemas.microsoft.com/office/powerpoint/2010/main" val="84845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Effect transition="in" filter="fade">
                                      <p:cBhvr>
                                        <p:cTn id="14" dur="1000"/>
                                        <p:tgtEl>
                                          <p:spTgt spid="12">
                                            <p:txEl>
                                              <p:pRg st="1" end="1"/>
                                            </p:txEl>
                                          </p:spTgt>
                                        </p:tgtEl>
                                      </p:cBhvr>
                                    </p:animEffect>
                                    <p:anim calcmode="lin" valueType="num">
                                      <p:cBhvr>
                                        <p:cTn id="15"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animEffect transition="in" filter="fade">
                                      <p:cBhvr>
                                        <p:cTn id="21" dur="1000"/>
                                        <p:tgtEl>
                                          <p:spTgt spid="12">
                                            <p:txEl>
                                              <p:pRg st="2" end="2"/>
                                            </p:txEl>
                                          </p:spTgt>
                                        </p:tgtEl>
                                      </p:cBhvr>
                                    </p:animEffect>
                                    <p:anim calcmode="lin" valueType="num">
                                      <p:cBhvr>
                                        <p:cTn id="22" dur="10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P spid="12"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Closeup of hands holding an open book">
            <a:extLst>
              <a:ext uri="{FF2B5EF4-FFF2-40B4-BE49-F238E27FC236}">
                <a16:creationId xmlns:a16="http://schemas.microsoft.com/office/drawing/2014/main" xmlns="" id="{BB7881E1-E169-18E7-2BEB-E75B8EEABD2C}"/>
              </a:ext>
            </a:extLst>
          </p:cNvPr>
          <p:cNvPicPr>
            <a:picLocks noChangeAspect="1"/>
          </p:cNvPicPr>
          <p:nvPr/>
        </p:nvPicPr>
        <p:blipFill rotWithShape="1">
          <a:blip r:embed="rId2"/>
          <a:srcRect b="15730"/>
          <a:stretch/>
        </p:blipFill>
        <p:spPr>
          <a:xfrm>
            <a:off x="20" y="10"/>
            <a:ext cx="12191980" cy="6857990"/>
          </a:xfrm>
          <a:prstGeom prst="rect">
            <a:avLst/>
          </a:prstGeom>
        </p:spPr>
      </p:pic>
      <p:sp>
        <p:nvSpPr>
          <p:cNvPr id="8" name="Freeform 5">
            <a:extLst>
              <a:ext uri="{FF2B5EF4-FFF2-40B4-BE49-F238E27FC236}">
                <a16:creationId xmlns:a16="http://schemas.microsoft.com/office/drawing/2014/main" xmlns="" id="{87CC2527-562A-4F69-B487-4371E5B243E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Google Shape;195;p9">
            <a:extLst>
              <a:ext uri="{FF2B5EF4-FFF2-40B4-BE49-F238E27FC236}">
                <a16:creationId xmlns:a16="http://schemas.microsoft.com/office/drawing/2014/main" xmlns="" id="{0041954F-9688-1AEC-C581-39535C34E9B8}"/>
              </a:ext>
            </a:extLst>
          </p:cNvPr>
          <p:cNvSpPr txBox="1">
            <a:spLocks/>
          </p:cNvSpPr>
          <p:nvPr/>
        </p:nvSpPr>
        <p:spPr>
          <a:xfrm>
            <a:off x="8022021" y="3963451"/>
            <a:ext cx="3852041" cy="1834056"/>
          </a:xfrm>
          <a:prstGeom prst="rect">
            <a:avLst/>
          </a:prstGeom>
        </p:spPr>
        <p:txBody>
          <a:bodyPr spcFirstLastPara="1"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buClr>
                <a:srgbClr val="262626"/>
              </a:buClr>
              <a:buSzPts val="4400"/>
            </a:pPr>
            <a:r>
              <a:rPr lang="en-US" sz="4000" dirty="0"/>
              <a:t>Homework: reading</a:t>
            </a:r>
          </a:p>
        </p:txBody>
      </p:sp>
      <p:cxnSp>
        <p:nvCxnSpPr>
          <p:cNvPr id="10" name="Straight Connector 9">
            <a:extLst>
              <a:ext uri="{FF2B5EF4-FFF2-40B4-BE49-F238E27FC236}">
                <a16:creationId xmlns:a16="http://schemas.microsoft.com/office/drawing/2014/main" xmlns="" id="{BCDAEC91-5BCE-4B55-9CC0-43EF94CB73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7" name="Google Shape;196;p9">
            <a:extLst>
              <a:ext uri="{FF2B5EF4-FFF2-40B4-BE49-F238E27FC236}">
                <a16:creationId xmlns:a16="http://schemas.microsoft.com/office/drawing/2014/main" xmlns="" id="{48960028-D63D-B63A-8CC1-81D156D4D312}"/>
              </a:ext>
            </a:extLst>
          </p:cNvPr>
          <p:cNvSpPr txBox="1">
            <a:spLocks/>
          </p:cNvSpPr>
          <p:nvPr/>
        </p:nvSpPr>
        <p:spPr>
          <a:xfrm>
            <a:off x="856244" y="4145571"/>
            <a:ext cx="6121399" cy="2438109"/>
          </a:xfrm>
          <a:prstGeom prst="rect">
            <a:avLst/>
          </a:prstGeom>
          <a:noFill/>
          <a:ln>
            <a:noFill/>
          </a:ln>
        </p:spPr>
        <p:txBody>
          <a:bodyPr spcFirstLastPara="1" wrap="square" lIns="91425" tIns="45700" rIns="91425" bIns="4570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0"/>
              </a:spcBef>
              <a:buClr>
                <a:schemeClr val="accent2"/>
              </a:buClr>
              <a:buSzPts val="2760"/>
            </a:pPr>
            <a:r>
              <a:rPr lang="en-US" sz="2000" dirty="0">
                <a:solidFill>
                  <a:schemeClr val="bg1"/>
                </a:solidFill>
              </a:rPr>
              <a:t>Low-Power versus High-Power Distance </a:t>
            </a:r>
          </a:p>
          <a:p>
            <a:pPr marL="285750" indent="-285750">
              <a:spcBef>
                <a:spcPts val="1080"/>
              </a:spcBef>
              <a:buClr>
                <a:schemeClr val="accent2"/>
              </a:buClr>
              <a:buSzPts val="2760"/>
            </a:pPr>
            <a:r>
              <a:rPr lang="en-US" sz="2000" dirty="0">
                <a:solidFill>
                  <a:schemeClr val="bg1"/>
                </a:solidFill>
              </a:rPr>
              <a:t>Masculine versus Feminine Orientation</a:t>
            </a:r>
          </a:p>
          <a:p>
            <a:pPr marL="285750" indent="-285750">
              <a:spcBef>
                <a:spcPts val="1080"/>
              </a:spcBef>
              <a:buClr>
                <a:schemeClr val="accent2"/>
              </a:buClr>
              <a:buSzPts val="2760"/>
            </a:pPr>
            <a:r>
              <a:rPr lang="en-US" sz="2000" dirty="0">
                <a:solidFill>
                  <a:schemeClr val="bg1"/>
                </a:solidFill>
              </a:rPr>
              <a:t>Uncertainty-Accepting Cultures versus Uncertainty-Rejecting Cultures </a:t>
            </a:r>
          </a:p>
          <a:p>
            <a:pPr marL="285750" indent="-285750">
              <a:spcBef>
                <a:spcPts val="1080"/>
              </a:spcBef>
              <a:buClr>
                <a:schemeClr val="accent2"/>
              </a:buClr>
              <a:buSzPts val="2760"/>
            </a:pPr>
            <a:r>
              <a:rPr lang="en-US" sz="2000" dirty="0">
                <a:solidFill>
                  <a:schemeClr val="bg1"/>
                </a:solidFill>
              </a:rPr>
              <a:t>Short-Term versus Long-Term Orientation </a:t>
            </a:r>
          </a:p>
          <a:p>
            <a:pPr marL="285750" indent="-285750">
              <a:spcBef>
                <a:spcPts val="1080"/>
              </a:spcBef>
              <a:buClr>
                <a:schemeClr val="accent2"/>
              </a:buClr>
              <a:buSzPts val="2760"/>
            </a:pPr>
            <a:r>
              <a:rPr lang="en-US" sz="2000" dirty="0">
                <a:solidFill>
                  <a:schemeClr val="bg1"/>
                </a:solidFill>
              </a:rPr>
              <a:t>Time Orientation</a:t>
            </a:r>
          </a:p>
        </p:txBody>
      </p:sp>
    </p:spTree>
    <p:extLst>
      <p:ext uri="{BB962C8B-B14F-4D97-AF65-F5344CB8AC3E}">
        <p14:creationId xmlns:p14="http://schemas.microsoft.com/office/powerpoint/2010/main" val="35904011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xmlns="" id="{8FC9BE17-9A7B-462D-AE50-3D877738730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Yellow and blue symbols">
            <a:extLst>
              <a:ext uri="{FF2B5EF4-FFF2-40B4-BE49-F238E27FC236}">
                <a16:creationId xmlns:a16="http://schemas.microsoft.com/office/drawing/2014/main" xmlns="" id="{A51A26D5-2B29-55BB-B271-F6811874CA66}"/>
              </a:ext>
            </a:extLst>
          </p:cNvPr>
          <p:cNvPicPr>
            <a:picLocks noChangeAspect="1"/>
          </p:cNvPicPr>
          <p:nvPr/>
        </p:nvPicPr>
        <p:blipFill rotWithShape="1">
          <a:blip r:embed="rId2"/>
          <a:srcRect t="6963" r="12095" b="2128"/>
          <a:stretch/>
        </p:blipFill>
        <p:spPr>
          <a:xfrm>
            <a:off x="3580806" y="10"/>
            <a:ext cx="8668512" cy="6857990"/>
          </a:xfrm>
          <a:prstGeom prst="rect">
            <a:avLst/>
          </a:prstGeom>
        </p:spPr>
      </p:pic>
      <p:sp>
        <p:nvSpPr>
          <p:cNvPr id="21" name="Rectangle 20">
            <a:extLst>
              <a:ext uri="{FF2B5EF4-FFF2-40B4-BE49-F238E27FC236}">
                <a16:creationId xmlns:a16="http://schemas.microsoft.com/office/drawing/2014/main" xmlns="" id="{3EBE8569-6AEC-4B8C-8D53-2DE337CDBA6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Google Shape;201;p10">
            <a:extLst>
              <a:ext uri="{FF2B5EF4-FFF2-40B4-BE49-F238E27FC236}">
                <a16:creationId xmlns:a16="http://schemas.microsoft.com/office/drawing/2014/main" xmlns="" id="{67CC3D67-92A7-FCCA-AAC9-D869D633699C}"/>
              </a:ext>
            </a:extLst>
          </p:cNvPr>
          <p:cNvSpPr txBox="1">
            <a:spLocks/>
          </p:cNvSpPr>
          <p:nvPr/>
        </p:nvSpPr>
        <p:spPr>
          <a:xfrm>
            <a:off x="588538" y="1020763"/>
            <a:ext cx="3963141" cy="1478915"/>
          </a:xfrm>
          <a:prstGeom prst="rect">
            <a:avLst/>
          </a:prstGeom>
        </p:spPr>
        <p:txBody>
          <a:bodyPr spcFirstLastPara="1"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buClr>
                <a:srgbClr val="262626"/>
              </a:buClr>
              <a:buSzPts val="4400"/>
            </a:pPr>
            <a:r>
              <a:rPr lang="en-US" sz="3200" dirty="0">
                <a:latin typeface="+mn-lt"/>
              </a:rPr>
              <a:t>Review &amp; Reflection Questions </a:t>
            </a:r>
          </a:p>
        </p:txBody>
      </p:sp>
      <p:sp>
        <p:nvSpPr>
          <p:cNvPr id="23" name="Rectangle 22">
            <a:extLst>
              <a:ext uri="{FF2B5EF4-FFF2-40B4-BE49-F238E27FC236}">
                <a16:creationId xmlns:a16="http://schemas.microsoft.com/office/drawing/2014/main" xmlns="" id="{55D4142C-5077-457F-A6AD-3FECFDB396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xmlns="" id="{7A5F0580-5EE9-419F-96EE-B6529EF6E7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Google Shape;202;p10">
            <a:extLst>
              <a:ext uri="{FF2B5EF4-FFF2-40B4-BE49-F238E27FC236}">
                <a16:creationId xmlns:a16="http://schemas.microsoft.com/office/drawing/2014/main" xmlns="" id="{384637A6-C123-8546-D994-104D129E71C6}"/>
              </a:ext>
            </a:extLst>
          </p:cNvPr>
          <p:cNvSpPr txBox="1">
            <a:spLocks/>
          </p:cNvSpPr>
          <p:nvPr/>
        </p:nvSpPr>
        <p:spPr>
          <a:xfrm>
            <a:off x="973455" y="2687574"/>
            <a:ext cx="6117209" cy="3663442"/>
          </a:xfrm>
          <a:prstGeom prst="rect">
            <a:avLst/>
          </a:prstGeom>
        </p:spPr>
        <p:txBody>
          <a:bodyPr spcFirstLastPara="1" vert="horz" lIns="91440" tIns="45720" rIns="91440" bIns="4572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a:spcBef>
                <a:spcPts val="0"/>
              </a:spcBef>
              <a:buSzPts val="2760"/>
            </a:pPr>
            <a:r>
              <a:rPr lang="en-US" dirty="0">
                <a:latin typeface="+mj-lt"/>
              </a:rPr>
              <a:t>Why are diverse teams better at decision-making and problem-solving?</a:t>
            </a:r>
          </a:p>
          <a:p>
            <a:pPr marL="285750">
              <a:spcBef>
                <a:spcPts val="1080"/>
              </a:spcBef>
              <a:buSzPts val="2760"/>
            </a:pPr>
            <a:r>
              <a:rPr lang="en-US" dirty="0">
                <a:latin typeface="+mj-lt"/>
              </a:rPr>
              <a:t>What are some of the challenges that multicultural teams face? </a:t>
            </a:r>
          </a:p>
          <a:p>
            <a:pPr marL="285750">
              <a:spcBef>
                <a:spcPts val="1080"/>
              </a:spcBef>
              <a:buSzPts val="2760"/>
            </a:pPr>
            <a:r>
              <a:rPr lang="en-US" dirty="0">
                <a:latin typeface="+mj-lt"/>
              </a:rPr>
              <a:t>How might you further cultivate your own cultural intelligence? </a:t>
            </a:r>
          </a:p>
          <a:p>
            <a:pPr marL="285750">
              <a:spcBef>
                <a:spcPts val="1080"/>
              </a:spcBef>
              <a:buSzPts val="2760"/>
            </a:pPr>
            <a:r>
              <a:rPr lang="en-US" dirty="0">
                <a:latin typeface="+mj-lt"/>
              </a:rPr>
              <a:t>What are some potential points of divergence between cultures?</a:t>
            </a:r>
          </a:p>
        </p:txBody>
      </p:sp>
    </p:spTree>
    <p:extLst>
      <p:ext uri="{BB962C8B-B14F-4D97-AF65-F5344CB8AC3E}">
        <p14:creationId xmlns:p14="http://schemas.microsoft.com/office/powerpoint/2010/main" val="27212469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3" name="Google Shape;313;p23"/>
          <p:cNvPicPr preferRelativeResize="0"/>
          <p:nvPr/>
        </p:nvPicPr>
        <p:blipFill rotWithShape="1">
          <a:blip r:embed="rId3">
            <a:alphaModFix/>
            <a:extLst>
              <a:ext uri="{28A0092B-C50C-407E-A947-70E740481C1C}">
                <a14:useLocalDpi xmlns:a14="http://schemas.microsoft.com/office/drawing/2010/main" val="0"/>
              </a:ext>
            </a:extLst>
          </a:blip>
          <a:srcRect/>
          <a:stretch/>
        </p:blipFill>
        <p:spPr>
          <a:xfrm>
            <a:off x="4346611" y="2262741"/>
            <a:ext cx="3498777" cy="233251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248"/>
        <p:cNvGrpSpPr/>
        <p:nvPr/>
      </p:nvGrpSpPr>
      <p:grpSpPr>
        <a:xfrm>
          <a:off x="0" y="0"/>
          <a:ext cx="0" cy="0"/>
          <a:chOff x="0" y="0"/>
          <a:chExt cx="0" cy="0"/>
        </a:xfrm>
      </p:grpSpPr>
      <p:sp useBgFill="1">
        <p:nvSpPr>
          <p:cNvPr id="271" name="Rectangle 127">
            <a:extLst>
              <a:ext uri="{FF2B5EF4-FFF2-40B4-BE49-F238E27FC236}">
                <a16:creationId xmlns:a16="http://schemas.microsoft.com/office/drawing/2014/main" xmlns="" id="{8537B233-9CDD-4A90-AABB-A8963DEE4FB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49" name="Google Shape;249;p16"/>
          <p:cNvSpPr txBox="1">
            <a:spLocks noGrp="1"/>
          </p:cNvSpPr>
          <p:nvPr>
            <p:ph type="title"/>
          </p:nvPr>
        </p:nvSpPr>
        <p:spPr>
          <a:xfrm>
            <a:off x="8153400" y="431060"/>
            <a:ext cx="3322317" cy="2260645"/>
          </a:xfrm>
          <a:prstGeom prst="rect">
            <a:avLst/>
          </a:prstGeom>
        </p:spPr>
        <p:txBody>
          <a:bodyPr spcFirstLastPara="1" vert="horz" lIns="91440" tIns="45720" rIns="91440" bIns="45720" rtlCol="0" anchor="b" anchorCtr="0">
            <a:normAutofit/>
          </a:bodyPr>
          <a:lstStyle/>
          <a:p>
            <a:pPr marL="0" lvl="0" indent="0">
              <a:spcAft>
                <a:spcPts val="0"/>
              </a:spcAft>
              <a:buClr>
                <a:srgbClr val="FFFFFF"/>
              </a:buClr>
              <a:buSzPts val="3600"/>
            </a:pPr>
            <a:r>
              <a:rPr lang="en-US" kern="1200" dirty="0">
                <a:solidFill>
                  <a:schemeClr val="tx1"/>
                </a:solidFill>
                <a:latin typeface="+mj-lt"/>
                <a:ea typeface="+mj-ea"/>
                <a:cs typeface="+mj-cs"/>
              </a:rPr>
              <a:t>The Nature of Leadership </a:t>
            </a:r>
          </a:p>
        </p:txBody>
      </p:sp>
      <p:sp>
        <p:nvSpPr>
          <p:cNvPr id="250" name="Google Shape;250;p16"/>
          <p:cNvSpPr txBox="1">
            <a:spLocks noGrp="1"/>
          </p:cNvSpPr>
          <p:nvPr>
            <p:ph idx="1"/>
          </p:nvPr>
        </p:nvSpPr>
        <p:spPr>
          <a:xfrm>
            <a:off x="8153399" y="3127912"/>
            <a:ext cx="3755570" cy="2169367"/>
          </a:xfrm>
          <a:prstGeom prst="rect">
            <a:avLst/>
          </a:prstGeom>
        </p:spPr>
        <p:txBody>
          <a:bodyPr spcFirstLastPara="1" vert="horz" lIns="91440" tIns="45720" rIns="91440" bIns="45720" rtlCol="0" anchor="b" anchorCtr="0">
            <a:normAutofit fontScale="85000" lnSpcReduction="10000"/>
          </a:bodyPr>
          <a:lstStyle/>
          <a:p>
            <a:pPr marL="0" indent="0">
              <a:spcBef>
                <a:spcPct val="0"/>
              </a:spcBef>
              <a:buClr>
                <a:srgbClr val="FFFFFF"/>
              </a:buClr>
              <a:buSzPts val="3600"/>
              <a:buNone/>
            </a:pPr>
            <a:r>
              <a:rPr lang="en-US" sz="4400" dirty="0">
                <a:latin typeface="+mj-lt"/>
                <a:ea typeface="+mj-ea"/>
                <a:cs typeface="+mj-cs"/>
              </a:rPr>
              <a:t>What is the nature of leadership and the leadership process?</a:t>
            </a:r>
          </a:p>
        </p:txBody>
      </p:sp>
      <p:pic>
        <p:nvPicPr>
          <p:cNvPr id="251" name="Google Shape;251;p16" descr="A group of people working on a project&#10;&#10;Description automatically generated with low confidence"/>
          <p:cNvPicPr preferRelativeResize="0"/>
          <p:nvPr/>
        </p:nvPicPr>
        <p:blipFill rotWithShape="1">
          <a:blip r:embed="rId3">
            <a:extLst>
              <a:ext uri="{28A0092B-C50C-407E-A947-70E740481C1C}">
                <a14:useLocalDpi xmlns:a14="http://schemas.microsoft.com/office/drawing/2010/main" val="0"/>
              </a:ext>
            </a:extLst>
          </a:blip>
          <a:stretch/>
        </p:blipFill>
        <p:spPr>
          <a:xfrm>
            <a:off x="716280" y="1731360"/>
            <a:ext cx="6436548" cy="3395279"/>
          </a:xfrm>
          <a:prstGeom prst="rect">
            <a:avLst/>
          </a:prstGeom>
          <a:noFill/>
        </p:spPr>
      </p:pic>
      <p:cxnSp>
        <p:nvCxnSpPr>
          <p:cNvPr id="272" name="Straight Connector 256">
            <a:extLst>
              <a:ext uri="{FF2B5EF4-FFF2-40B4-BE49-F238E27FC236}">
                <a16:creationId xmlns:a16="http://schemas.microsoft.com/office/drawing/2014/main" xmlns="" id="{040575EE-C594-4566-BC00-663004E52AB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617861"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0">
                                            <p:txEl>
                                              <p:pRg st="0" end="0"/>
                                            </p:txEl>
                                          </p:spTgt>
                                        </p:tgtEl>
                                        <p:attrNameLst>
                                          <p:attrName>style.visibility</p:attrName>
                                        </p:attrNameLst>
                                      </p:cBhvr>
                                      <p:to>
                                        <p:strVal val="visible"/>
                                      </p:to>
                                    </p:set>
                                    <p:animEffect transition="in" filter="fade">
                                      <p:cBhvr>
                                        <p:cTn id="7" dur="1000"/>
                                        <p:tgtEl>
                                          <p:spTgt spid="250">
                                            <p:txEl>
                                              <p:pRg st="0" end="0"/>
                                            </p:txEl>
                                          </p:spTgt>
                                        </p:tgtEl>
                                      </p:cBhvr>
                                    </p:animEffect>
                                    <p:anim calcmode="lin" valueType="num">
                                      <p:cBhvr>
                                        <p:cTn id="8" dur="1000" fill="hold"/>
                                        <p:tgtEl>
                                          <p:spTgt spid="25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5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5"/>
        <p:cNvGrpSpPr/>
        <p:nvPr/>
      </p:nvGrpSpPr>
      <p:grpSpPr>
        <a:xfrm>
          <a:off x="0" y="0"/>
          <a:ext cx="0" cy="0"/>
          <a:chOff x="0" y="0"/>
          <a:chExt cx="0" cy="0"/>
        </a:xfrm>
      </p:grpSpPr>
      <p:sp useBgFill="1">
        <p:nvSpPr>
          <p:cNvPr id="100" name="Rectangle 99">
            <a:extLst>
              <a:ext uri="{FF2B5EF4-FFF2-40B4-BE49-F238E27FC236}">
                <a16:creationId xmlns:a16="http://schemas.microsoft.com/office/drawing/2014/main" xmlns="" id="{04812C46-200A-4DEB-A05E-3ED6C68C23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Ducklings swim behind their mother physics behind the swim #likeshare  #youtubeviews #subscribe - YouTube">
            <a:extLst>
              <a:ext uri="{FF2B5EF4-FFF2-40B4-BE49-F238E27FC236}">
                <a16:creationId xmlns:a16="http://schemas.microsoft.com/office/drawing/2014/main" xmlns="" id="{D453CA9D-14EC-BB61-FD9C-995D8299DF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2" name="Rectangle 101">
            <a:extLst>
              <a:ext uri="{FF2B5EF4-FFF2-40B4-BE49-F238E27FC236}">
                <a16:creationId xmlns:a16="http://schemas.microsoft.com/office/drawing/2014/main" xmlns="" id="{D1EA859B-E555-4109-94F3-6700E046E0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xmlns="" id="{19B9899E-CA66-27D9-CF68-F70303DA1E0A}"/>
              </a:ext>
            </a:extLst>
          </p:cNvPr>
          <p:cNvSpPr txBox="1"/>
          <p:nvPr/>
        </p:nvSpPr>
        <p:spPr>
          <a:xfrm>
            <a:off x="1117898" y="710003"/>
            <a:ext cx="3822189" cy="142594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b="1" i="0" u="none" strike="noStrike" baseline="0" dirty="0">
                <a:latin typeface="+mj-lt"/>
                <a:ea typeface="+mj-ea"/>
                <a:cs typeface="+mj-cs"/>
              </a:rPr>
              <a:t>Leadership</a:t>
            </a:r>
            <a:endParaRPr lang="en-US" sz="4800" dirty="0">
              <a:latin typeface="+mj-lt"/>
              <a:ea typeface="+mj-ea"/>
              <a:cs typeface="+mj-cs"/>
            </a:endParaRPr>
          </a:p>
        </p:txBody>
      </p:sp>
      <p:sp>
        <p:nvSpPr>
          <p:cNvPr id="11" name="TextBox 10">
            <a:extLst>
              <a:ext uri="{FF2B5EF4-FFF2-40B4-BE49-F238E27FC236}">
                <a16:creationId xmlns:a16="http://schemas.microsoft.com/office/drawing/2014/main" xmlns="" id="{8A8B5CE9-5C4C-4DD1-94F6-5202355EF419}"/>
              </a:ext>
            </a:extLst>
          </p:cNvPr>
          <p:cNvSpPr txBox="1"/>
          <p:nvPr/>
        </p:nvSpPr>
        <p:spPr>
          <a:xfrm>
            <a:off x="1117898" y="1960865"/>
            <a:ext cx="4508351" cy="3742762"/>
          </a:xfrm>
          <a:prstGeom prst="rect">
            <a:avLst/>
          </a:prstGeom>
        </p:spPr>
        <p:txBody>
          <a:bodyPr vert="horz" lIns="91440" tIns="45720" rIns="91440" bIns="45720" rtlCol="0">
            <a:normAutofit/>
          </a:bodyPr>
          <a:lstStyle/>
          <a:p>
            <a:pPr>
              <a:lnSpc>
                <a:spcPct val="90000"/>
              </a:lnSpc>
              <a:spcAft>
                <a:spcPts val="600"/>
              </a:spcAft>
            </a:pPr>
            <a:r>
              <a:rPr lang="en-US" sz="3200" b="1" i="0" u="none" strike="noStrike" baseline="0" dirty="0"/>
              <a:t>Leadership </a:t>
            </a:r>
            <a:r>
              <a:rPr lang="en-US" sz="3200" b="0" i="0" u="none" strike="noStrike" baseline="0" dirty="0"/>
              <a:t>is frequently defined as a social (interpersonal) influence relationship between two or more persons who depend on each other to attain certain mutual goals in a group situation.</a:t>
            </a:r>
          </a:p>
        </p:txBody>
      </p:sp>
      <p:sp>
        <p:nvSpPr>
          <p:cNvPr id="21" name="Google Shape;249;p16">
            <a:extLst>
              <a:ext uri="{FF2B5EF4-FFF2-40B4-BE49-F238E27FC236}">
                <a16:creationId xmlns:a16="http://schemas.microsoft.com/office/drawing/2014/main" xmlns="" id="{5BF30F43-1093-450E-2028-0E4BBF059FA6}"/>
              </a:ext>
            </a:extLst>
          </p:cNvPr>
          <p:cNvSpPr txBox="1">
            <a:spLocks/>
          </p:cNvSpPr>
          <p:nvPr/>
        </p:nvSpPr>
        <p:spPr>
          <a:xfrm>
            <a:off x="1117898" y="425298"/>
            <a:ext cx="10260103" cy="569401"/>
          </a:xfrm>
          <a:prstGeom prst="rect">
            <a:avLst/>
          </a:prstGeom>
        </p:spPr>
        <p:txBody>
          <a:bodyPr spcFirstLastPara="1"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buClr>
                <a:srgbClr val="FFFFFF"/>
              </a:buClr>
              <a:buSzPts val="3600"/>
            </a:pPr>
            <a:r>
              <a:rPr lang="en-US" sz="2800" dirty="0"/>
              <a:t>The Nature of Leadership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xmlns="" id="{47942995-B07F-4636-9A06-C6A104B260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xmlns="" id="{032D8612-31EB-44CF-A1D0-14FD4C70542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2984992"/>
            <a:ext cx="731521" cy="673460"/>
            <a:chOff x="3940602" y="308034"/>
            <a:chExt cx="2116791" cy="3428999"/>
          </a:xfrm>
          <a:solidFill>
            <a:schemeClr val="accent4"/>
          </a:solidFill>
        </p:grpSpPr>
        <p:sp>
          <p:nvSpPr>
            <p:cNvPr id="144" name="Rectangle 143">
              <a:extLst>
                <a:ext uri="{FF2B5EF4-FFF2-40B4-BE49-F238E27FC236}">
                  <a16:creationId xmlns:a16="http://schemas.microsoft.com/office/drawing/2014/main" xmlns="" id="{F19A4A0F-1B59-4DB0-9764-D10936E9877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xmlns="" id="{F399A70F-F8CD-4992-9EF5-6CF15472E7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xmlns="" id="{48F4FEDC-6D80-458C-A665-075D9B9500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8" name="Rectangle 147">
            <a:extLst>
              <a:ext uri="{FF2B5EF4-FFF2-40B4-BE49-F238E27FC236}">
                <a16:creationId xmlns:a16="http://schemas.microsoft.com/office/drawing/2014/main" xmlns="" id="{B81933D1-5615-42C7-9C0B-4EB7105CCE2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xmlns="" id="{19C9EAEA-39D0-4B0E-A0EB-51E7B26740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xmlns="" id="{BD583469-3D0D-DF93-B550-E86BE1EF965C}"/>
              </a:ext>
            </a:extLst>
          </p:cNvPr>
          <p:cNvSpPr txBox="1"/>
          <p:nvPr/>
        </p:nvSpPr>
        <p:spPr>
          <a:xfrm>
            <a:off x="861641" y="1221740"/>
            <a:ext cx="4468873" cy="793352"/>
          </a:xfrm>
          <a:prstGeom prst="rect">
            <a:avLst/>
          </a:prstGeom>
        </p:spPr>
        <p:txBody>
          <a:bodyPr vert="horz" lIns="91440" tIns="45720" rIns="91440" bIns="45720" rtlCol="0" anchor="t">
            <a:normAutofit/>
          </a:bodyPr>
          <a:lstStyle/>
          <a:p>
            <a:pPr algn="r">
              <a:lnSpc>
                <a:spcPct val="90000"/>
              </a:lnSpc>
              <a:spcBef>
                <a:spcPct val="0"/>
              </a:spcBef>
              <a:spcAft>
                <a:spcPts val="600"/>
              </a:spcAft>
            </a:pPr>
            <a:r>
              <a:rPr lang="en-US" sz="3600" b="1" i="0" u="none" strike="noStrike" kern="1200" baseline="0" dirty="0">
                <a:solidFill>
                  <a:schemeClr val="tx1"/>
                </a:solidFill>
                <a:ea typeface="+mj-ea"/>
                <a:cs typeface="+mj-cs"/>
              </a:rPr>
              <a:t>Leader vs. Manager </a:t>
            </a:r>
            <a:endParaRPr lang="en-US" sz="3600" b="1" kern="1200" dirty="0">
              <a:solidFill>
                <a:schemeClr val="tx1"/>
              </a:solidFill>
              <a:ea typeface="+mj-ea"/>
              <a:cs typeface="+mj-cs"/>
            </a:endParaRPr>
          </a:p>
        </p:txBody>
      </p:sp>
      <p:sp>
        <p:nvSpPr>
          <p:cNvPr id="35" name="Google Shape;249;p16">
            <a:extLst>
              <a:ext uri="{FF2B5EF4-FFF2-40B4-BE49-F238E27FC236}">
                <a16:creationId xmlns:a16="http://schemas.microsoft.com/office/drawing/2014/main" xmlns="" id="{8F95BF19-99D5-BDD8-B5CC-7BD7F2864766}"/>
              </a:ext>
            </a:extLst>
          </p:cNvPr>
          <p:cNvSpPr txBox="1">
            <a:spLocks/>
          </p:cNvSpPr>
          <p:nvPr/>
        </p:nvSpPr>
        <p:spPr>
          <a:xfrm>
            <a:off x="1298268" y="425298"/>
            <a:ext cx="4032246" cy="569401"/>
          </a:xfrm>
          <a:prstGeom prst="rect">
            <a:avLst/>
          </a:prstGeom>
        </p:spPr>
        <p:txBody>
          <a:bodyPr spcFirstLastPara="1"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buClr>
                <a:srgbClr val="FFFFFF"/>
              </a:buClr>
              <a:buSzPts val="3600"/>
            </a:pPr>
            <a:r>
              <a:rPr lang="en-US" sz="2800" dirty="0">
                <a:latin typeface="+mn-lt"/>
              </a:rPr>
              <a:t>The Nature of Leadership </a:t>
            </a:r>
          </a:p>
        </p:txBody>
      </p:sp>
      <p:sp>
        <p:nvSpPr>
          <p:cNvPr id="37" name="TextBox 36">
            <a:extLst>
              <a:ext uri="{FF2B5EF4-FFF2-40B4-BE49-F238E27FC236}">
                <a16:creationId xmlns:a16="http://schemas.microsoft.com/office/drawing/2014/main" xmlns="" id="{B9F69215-3860-B263-01BB-6238DBA6E80A}"/>
              </a:ext>
            </a:extLst>
          </p:cNvPr>
          <p:cNvSpPr txBox="1"/>
          <p:nvPr/>
        </p:nvSpPr>
        <p:spPr>
          <a:xfrm>
            <a:off x="551150" y="1871945"/>
            <a:ext cx="4779363" cy="4401205"/>
          </a:xfrm>
          <a:prstGeom prst="rect">
            <a:avLst/>
          </a:prstGeom>
          <a:noFill/>
        </p:spPr>
        <p:txBody>
          <a:bodyPr wrap="square">
            <a:spAutoFit/>
          </a:bodyPr>
          <a:lstStyle/>
          <a:p>
            <a:pPr algn="r">
              <a:spcBef>
                <a:spcPts val="1200"/>
              </a:spcBef>
            </a:pPr>
            <a:r>
              <a:rPr lang="en-US" sz="2600" i="0" u="none" strike="noStrike" baseline="0" dirty="0">
                <a:solidFill>
                  <a:srgbClr val="000000"/>
                </a:solidFill>
                <a:latin typeface="+mj-lt"/>
              </a:rPr>
              <a:t>The two dual concepts, leader and manager, leadership and management, are </a:t>
            </a:r>
            <a:r>
              <a:rPr lang="en-US" sz="2600" b="1" i="1" u="none" strike="noStrike" baseline="0" dirty="0">
                <a:solidFill>
                  <a:srgbClr val="0070C0"/>
                </a:solidFill>
                <a:latin typeface="+mj-lt"/>
              </a:rPr>
              <a:t>not interchangeable, nor are they redundant.</a:t>
            </a:r>
          </a:p>
          <a:p>
            <a:pPr algn="r">
              <a:spcBef>
                <a:spcPts val="1200"/>
              </a:spcBef>
            </a:pPr>
            <a:r>
              <a:rPr lang="en-US" sz="2600" i="0" u="none" strike="noStrike" baseline="0" dirty="0">
                <a:solidFill>
                  <a:srgbClr val="000000"/>
                </a:solidFill>
                <a:latin typeface="+mj-lt"/>
              </a:rPr>
              <a:t>The differences between the two can, however, be confusing.</a:t>
            </a:r>
          </a:p>
          <a:p>
            <a:pPr algn="r">
              <a:spcBef>
                <a:spcPts val="1200"/>
              </a:spcBef>
            </a:pPr>
            <a:r>
              <a:rPr lang="en-US" sz="2600" i="0" u="none" strike="noStrike" baseline="0" dirty="0">
                <a:solidFill>
                  <a:srgbClr val="000000"/>
                </a:solidFill>
                <a:latin typeface="+mj-lt"/>
              </a:rPr>
              <a:t>In many instances, </a:t>
            </a:r>
            <a:r>
              <a:rPr lang="en-US" sz="2600" b="1" i="1" u="none" strike="noStrike" baseline="0" dirty="0">
                <a:solidFill>
                  <a:srgbClr val="0070C0"/>
                </a:solidFill>
                <a:latin typeface="+mj-lt"/>
              </a:rPr>
              <a:t>to be a good manager one needs to be an effective leader</a:t>
            </a:r>
            <a:r>
              <a:rPr lang="en-US" sz="2600" b="1" i="0" u="none" strike="noStrike" baseline="0" dirty="0">
                <a:solidFill>
                  <a:srgbClr val="0070C0"/>
                </a:solidFill>
                <a:latin typeface="+mj-lt"/>
              </a:rPr>
              <a:t>. </a:t>
            </a:r>
            <a:endParaRPr lang="en-US" sz="2600" b="1" dirty="0">
              <a:solidFill>
                <a:srgbClr val="0070C0"/>
              </a:solidFill>
              <a:latin typeface="+mj-lt"/>
            </a:endParaRPr>
          </a:p>
        </p:txBody>
      </p:sp>
      <p:grpSp>
        <p:nvGrpSpPr>
          <p:cNvPr id="2" name="Group 1">
            <a:extLst>
              <a:ext uri="{FF2B5EF4-FFF2-40B4-BE49-F238E27FC236}">
                <a16:creationId xmlns:a16="http://schemas.microsoft.com/office/drawing/2014/main" xmlns="" id="{F05F149B-240F-C0E5-64B5-CDF1B987BE10}"/>
              </a:ext>
            </a:extLst>
          </p:cNvPr>
          <p:cNvGrpSpPr/>
          <p:nvPr/>
        </p:nvGrpSpPr>
        <p:grpSpPr>
          <a:xfrm>
            <a:off x="5868308" y="969457"/>
            <a:ext cx="5591853" cy="5188574"/>
            <a:chOff x="5868308" y="969457"/>
            <a:chExt cx="5591853" cy="5188574"/>
          </a:xfrm>
        </p:grpSpPr>
        <p:grpSp>
          <p:nvGrpSpPr>
            <p:cNvPr id="6" name="Group 5">
              <a:extLst>
                <a:ext uri="{FF2B5EF4-FFF2-40B4-BE49-F238E27FC236}">
                  <a16:creationId xmlns:a16="http://schemas.microsoft.com/office/drawing/2014/main" xmlns="" id="{A0FCE758-216D-9E7D-A526-998913C87AE5}"/>
                </a:ext>
              </a:extLst>
            </p:cNvPr>
            <p:cNvGrpSpPr/>
            <p:nvPr/>
          </p:nvGrpSpPr>
          <p:grpSpPr>
            <a:xfrm>
              <a:off x="5924160" y="969457"/>
              <a:ext cx="5536001" cy="3792302"/>
              <a:chOff x="5922492" y="1503472"/>
              <a:chExt cx="5536001" cy="3792302"/>
            </a:xfrm>
          </p:grpSpPr>
          <p:pic>
            <p:nvPicPr>
              <p:cNvPr id="2050" name="Picture 2" descr="Are You A Manager Or A Leader? | HR Blog">
                <a:extLst>
                  <a:ext uri="{FF2B5EF4-FFF2-40B4-BE49-F238E27FC236}">
                    <a16:creationId xmlns:a16="http://schemas.microsoft.com/office/drawing/2014/main" xmlns="" id="{2FB95598-9057-3B79-8CA1-13CFAEB210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82" b="2"/>
              <a:stretch/>
            </p:blipFill>
            <p:spPr bwMode="auto">
              <a:xfrm>
                <a:off x="5922492" y="1503472"/>
                <a:ext cx="5536001" cy="3792302"/>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xmlns="" id="{8002CD99-407E-C88F-DDBD-8189567567B7}"/>
                  </a:ext>
                </a:extLst>
              </p:cNvPr>
              <p:cNvSpPr txBox="1"/>
              <p:nvPr/>
            </p:nvSpPr>
            <p:spPr>
              <a:xfrm>
                <a:off x="10083083" y="2040581"/>
                <a:ext cx="1039384" cy="42019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1400" i="0" u="none" strike="noStrike" kern="1200" baseline="0" dirty="0">
                    <a:solidFill>
                      <a:schemeClr val="tx1"/>
                    </a:solidFill>
                    <a:latin typeface="+mj-lt"/>
                    <a:ea typeface="+mj-ea"/>
                    <a:cs typeface="+mj-cs"/>
                  </a:rPr>
                  <a:t>LEADER</a:t>
                </a:r>
                <a:endParaRPr lang="en-US" sz="1400" kern="1200" dirty="0">
                  <a:solidFill>
                    <a:schemeClr val="tx1"/>
                  </a:solidFill>
                  <a:latin typeface="+mj-lt"/>
                  <a:ea typeface="+mj-ea"/>
                  <a:cs typeface="+mj-cs"/>
                </a:endParaRPr>
              </a:p>
            </p:txBody>
          </p:sp>
          <p:sp>
            <p:nvSpPr>
              <p:cNvPr id="40" name="TextBox 39">
                <a:extLst>
                  <a:ext uri="{FF2B5EF4-FFF2-40B4-BE49-F238E27FC236}">
                    <a16:creationId xmlns:a16="http://schemas.microsoft.com/office/drawing/2014/main" xmlns="" id="{F9A5F5FA-DA69-4694-44F9-FB06CD010ECD}"/>
                  </a:ext>
                </a:extLst>
              </p:cNvPr>
              <p:cNvSpPr txBox="1"/>
              <p:nvPr/>
            </p:nvSpPr>
            <p:spPr>
              <a:xfrm>
                <a:off x="6558013" y="3652356"/>
                <a:ext cx="1039384" cy="42019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1400" i="0" u="none" strike="noStrike" kern="1200" baseline="0" dirty="0">
                    <a:solidFill>
                      <a:schemeClr val="tx1"/>
                    </a:solidFill>
                    <a:latin typeface="+mj-lt"/>
                    <a:ea typeface="+mj-ea"/>
                    <a:cs typeface="+mj-cs"/>
                  </a:rPr>
                  <a:t>BOSS</a:t>
                </a:r>
                <a:endParaRPr lang="en-US" sz="1400" kern="1200" dirty="0">
                  <a:solidFill>
                    <a:schemeClr val="tx1"/>
                  </a:solidFill>
                  <a:latin typeface="+mj-lt"/>
                  <a:ea typeface="+mj-ea"/>
                  <a:cs typeface="+mj-cs"/>
                </a:endParaRPr>
              </a:p>
            </p:txBody>
          </p:sp>
        </p:grpSp>
        <p:sp>
          <p:nvSpPr>
            <p:cNvPr id="43" name="TextBox 42">
              <a:extLst>
                <a:ext uri="{FF2B5EF4-FFF2-40B4-BE49-F238E27FC236}">
                  <a16:creationId xmlns:a16="http://schemas.microsoft.com/office/drawing/2014/main" xmlns="" id="{756C7F39-BA7B-78E3-6B05-512691EDB8A5}"/>
                </a:ext>
              </a:extLst>
            </p:cNvPr>
            <p:cNvSpPr txBox="1"/>
            <p:nvPr/>
          </p:nvSpPr>
          <p:spPr>
            <a:xfrm>
              <a:off x="5868308" y="4957702"/>
              <a:ext cx="5591853" cy="1200329"/>
            </a:xfrm>
            <a:prstGeom prst="rect">
              <a:avLst/>
            </a:prstGeom>
            <a:noFill/>
          </p:spPr>
          <p:txBody>
            <a:bodyPr wrap="square">
              <a:spAutoFit/>
            </a:bodyPr>
            <a:lstStyle/>
            <a:p>
              <a:pPr algn="r"/>
              <a:r>
                <a:rPr lang="en-US" sz="1800" b="0" i="1" u="none" strike="noStrike" baseline="0" dirty="0">
                  <a:solidFill>
                    <a:schemeClr val="tx1">
                      <a:lumMod val="75000"/>
                      <a:lumOff val="25000"/>
                    </a:schemeClr>
                  </a:solidFill>
                  <a:latin typeface="Lora" pitchFamily="2" charset="0"/>
                </a:rPr>
                <a:t>Effective leadership often necessitates the ability to manage—to set goals; plan, devise, and implement strategy; make decisions and solve problems; and organize and control. </a:t>
              </a:r>
              <a:endParaRPr lang="en-US" i="1" dirty="0">
                <a:solidFill>
                  <a:schemeClr val="tx1">
                    <a:lumMod val="75000"/>
                    <a:lumOff val="25000"/>
                  </a:schemeClr>
                </a:solidFill>
              </a:endParaRPr>
            </a:p>
          </p:txBody>
        </p:sp>
      </p:grpSp>
    </p:spTree>
    <p:extLst>
      <p:ext uri="{BB962C8B-B14F-4D97-AF65-F5344CB8AC3E}">
        <p14:creationId xmlns:p14="http://schemas.microsoft.com/office/powerpoint/2010/main" val="3381158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animEffect transition="in" filter="fade">
                                      <p:cBhvr>
                                        <p:cTn id="7" dur="1000"/>
                                        <p:tgtEl>
                                          <p:spTgt spid="37">
                                            <p:txEl>
                                              <p:pRg st="0" end="0"/>
                                            </p:txEl>
                                          </p:spTgt>
                                        </p:tgtEl>
                                      </p:cBhvr>
                                    </p:animEffect>
                                    <p:anim calcmode="lin" valueType="num">
                                      <p:cBhvr>
                                        <p:cTn id="8" dur="10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7">
                                            <p:txEl>
                                              <p:pRg st="1" end="1"/>
                                            </p:txEl>
                                          </p:spTgt>
                                        </p:tgtEl>
                                        <p:attrNameLst>
                                          <p:attrName>style.visibility</p:attrName>
                                        </p:attrNameLst>
                                      </p:cBhvr>
                                      <p:to>
                                        <p:strVal val="visible"/>
                                      </p:to>
                                    </p:set>
                                    <p:animEffect transition="in" filter="fade">
                                      <p:cBhvr>
                                        <p:cTn id="14" dur="1000"/>
                                        <p:tgtEl>
                                          <p:spTgt spid="37">
                                            <p:txEl>
                                              <p:pRg st="1" end="1"/>
                                            </p:txEl>
                                          </p:spTgt>
                                        </p:tgtEl>
                                      </p:cBhvr>
                                    </p:animEffect>
                                    <p:anim calcmode="lin" valueType="num">
                                      <p:cBhvr>
                                        <p:cTn id="15" dur="1000" fill="hold"/>
                                        <p:tgtEl>
                                          <p:spTgt spid="3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7">
                                            <p:txEl>
                                              <p:pRg st="2" end="2"/>
                                            </p:txEl>
                                          </p:spTgt>
                                        </p:tgtEl>
                                        <p:attrNameLst>
                                          <p:attrName>style.visibility</p:attrName>
                                        </p:attrNameLst>
                                      </p:cBhvr>
                                      <p:to>
                                        <p:strVal val="visible"/>
                                      </p:to>
                                    </p:set>
                                    <p:animEffect transition="in" filter="fade">
                                      <p:cBhvr>
                                        <p:cTn id="21" dur="1000"/>
                                        <p:tgtEl>
                                          <p:spTgt spid="37">
                                            <p:txEl>
                                              <p:pRg st="2" end="2"/>
                                            </p:txEl>
                                          </p:spTgt>
                                        </p:tgtEl>
                                      </p:cBhvr>
                                    </p:animEffect>
                                    <p:anim calcmode="lin" valueType="num">
                                      <p:cBhvr>
                                        <p:cTn id="22" dur="1000" fill="hold"/>
                                        <p:tgtEl>
                                          <p:spTgt spid="3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1000"/>
                                        <p:tgtEl>
                                          <p:spTgt spid="2"/>
                                        </p:tgtEl>
                                      </p:cBhvr>
                                    </p:animEffect>
                                    <p:anim calcmode="lin" valueType="num">
                                      <p:cBhvr>
                                        <p:cTn id="29" dur="1000" fill="hold"/>
                                        <p:tgtEl>
                                          <p:spTgt spid="2"/>
                                        </p:tgtEl>
                                        <p:attrNameLst>
                                          <p:attrName>ppt_x</p:attrName>
                                        </p:attrNameLst>
                                      </p:cBhvr>
                                      <p:tavLst>
                                        <p:tav tm="0">
                                          <p:val>
                                            <p:strVal val="#ppt_x"/>
                                          </p:val>
                                        </p:tav>
                                        <p:tav tm="100000">
                                          <p:val>
                                            <p:strVal val="#ppt_x"/>
                                          </p:val>
                                        </p:tav>
                                      </p:tavLst>
                                    </p:anim>
                                    <p:anim calcmode="lin" valueType="num">
                                      <p:cBhvr>
                                        <p:cTn id="3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xmlns="" id="{47942995-B07F-4636-9A06-C6A104B260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xmlns="" id="{032D8612-31EB-44CF-A1D0-14FD4C70542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2984992"/>
            <a:ext cx="731521" cy="673460"/>
            <a:chOff x="3940602" y="308034"/>
            <a:chExt cx="2116791" cy="3428999"/>
          </a:xfrm>
          <a:solidFill>
            <a:schemeClr val="accent4"/>
          </a:solidFill>
        </p:grpSpPr>
        <p:sp>
          <p:nvSpPr>
            <p:cNvPr id="144" name="Rectangle 143">
              <a:extLst>
                <a:ext uri="{FF2B5EF4-FFF2-40B4-BE49-F238E27FC236}">
                  <a16:creationId xmlns:a16="http://schemas.microsoft.com/office/drawing/2014/main" xmlns="" id="{F19A4A0F-1B59-4DB0-9764-D10936E9877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xmlns="" id="{F399A70F-F8CD-4992-9EF5-6CF15472E7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xmlns="" id="{48F4FEDC-6D80-458C-A665-075D9B9500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8" name="Rectangle 147">
            <a:extLst>
              <a:ext uri="{FF2B5EF4-FFF2-40B4-BE49-F238E27FC236}">
                <a16:creationId xmlns:a16="http://schemas.microsoft.com/office/drawing/2014/main" xmlns="" id="{B81933D1-5615-42C7-9C0B-4EB7105CCE2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xmlns="" id="{19C9EAEA-39D0-4B0E-A0EB-51E7B26740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xmlns="" id="{BD583469-3D0D-DF93-B550-E86BE1EF965C}"/>
              </a:ext>
            </a:extLst>
          </p:cNvPr>
          <p:cNvSpPr txBox="1"/>
          <p:nvPr/>
        </p:nvSpPr>
        <p:spPr>
          <a:xfrm>
            <a:off x="949104" y="1221740"/>
            <a:ext cx="4468873" cy="793352"/>
          </a:xfrm>
          <a:prstGeom prst="rect">
            <a:avLst/>
          </a:prstGeom>
        </p:spPr>
        <p:txBody>
          <a:bodyPr vert="horz" lIns="91440" tIns="45720" rIns="91440" bIns="45720" rtlCol="0" anchor="t">
            <a:normAutofit/>
          </a:bodyPr>
          <a:lstStyle/>
          <a:p>
            <a:pPr algn="r">
              <a:lnSpc>
                <a:spcPct val="90000"/>
              </a:lnSpc>
              <a:spcBef>
                <a:spcPct val="0"/>
              </a:spcBef>
              <a:spcAft>
                <a:spcPts val="600"/>
              </a:spcAft>
            </a:pPr>
            <a:r>
              <a:rPr lang="en-US" sz="3600" b="1" i="0" u="none" strike="noStrike" kern="1200" baseline="0" dirty="0">
                <a:solidFill>
                  <a:schemeClr val="tx1"/>
                </a:solidFill>
                <a:ea typeface="+mj-ea"/>
                <a:cs typeface="+mj-cs"/>
              </a:rPr>
              <a:t>Leader vs. Manager </a:t>
            </a:r>
            <a:endParaRPr lang="en-US" sz="3600" b="1" kern="1200" dirty="0">
              <a:solidFill>
                <a:schemeClr val="tx1"/>
              </a:solidFill>
              <a:ea typeface="+mj-ea"/>
              <a:cs typeface="+mj-cs"/>
            </a:endParaRPr>
          </a:p>
        </p:txBody>
      </p:sp>
      <p:sp>
        <p:nvSpPr>
          <p:cNvPr id="35" name="Google Shape;249;p16">
            <a:extLst>
              <a:ext uri="{FF2B5EF4-FFF2-40B4-BE49-F238E27FC236}">
                <a16:creationId xmlns:a16="http://schemas.microsoft.com/office/drawing/2014/main" xmlns="" id="{8F95BF19-99D5-BDD8-B5CC-7BD7F2864766}"/>
              </a:ext>
            </a:extLst>
          </p:cNvPr>
          <p:cNvSpPr txBox="1">
            <a:spLocks/>
          </p:cNvSpPr>
          <p:nvPr/>
        </p:nvSpPr>
        <p:spPr>
          <a:xfrm>
            <a:off x="1385731" y="425298"/>
            <a:ext cx="4032246" cy="569401"/>
          </a:xfrm>
          <a:prstGeom prst="rect">
            <a:avLst/>
          </a:prstGeom>
        </p:spPr>
        <p:txBody>
          <a:bodyPr spcFirstLastPara="1"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buClr>
                <a:srgbClr val="FFFFFF"/>
              </a:buClr>
              <a:buSzPts val="3600"/>
            </a:pPr>
            <a:r>
              <a:rPr lang="en-US" sz="2800" dirty="0">
                <a:latin typeface="+mn-lt"/>
              </a:rPr>
              <a:t>The Nature of Leadership </a:t>
            </a:r>
          </a:p>
        </p:txBody>
      </p:sp>
      <p:sp>
        <p:nvSpPr>
          <p:cNvPr id="17" name="TextBox 16">
            <a:extLst>
              <a:ext uri="{FF2B5EF4-FFF2-40B4-BE49-F238E27FC236}">
                <a16:creationId xmlns:a16="http://schemas.microsoft.com/office/drawing/2014/main" xmlns="" id="{C693641A-0668-08E9-5973-AF6C1B38E9CF}"/>
              </a:ext>
            </a:extLst>
          </p:cNvPr>
          <p:cNvSpPr txBox="1"/>
          <p:nvPr/>
        </p:nvSpPr>
        <p:spPr>
          <a:xfrm>
            <a:off x="267832" y="2000404"/>
            <a:ext cx="5150145" cy="3724096"/>
          </a:xfrm>
          <a:prstGeom prst="rect">
            <a:avLst/>
          </a:prstGeom>
          <a:noFill/>
        </p:spPr>
        <p:txBody>
          <a:bodyPr wrap="square">
            <a:spAutoFit/>
          </a:bodyPr>
          <a:lstStyle/>
          <a:p>
            <a:pPr algn="r">
              <a:spcBef>
                <a:spcPts val="1200"/>
              </a:spcBef>
            </a:pPr>
            <a:r>
              <a:rPr lang="en-US" sz="2400" dirty="0">
                <a:solidFill>
                  <a:srgbClr val="000000"/>
                </a:solidFill>
                <a:latin typeface="+mj-lt"/>
              </a:rPr>
              <a:t>T</a:t>
            </a:r>
            <a:r>
              <a:rPr lang="en-US" sz="2400" b="0" i="0" u="none" strike="noStrike" baseline="0" dirty="0">
                <a:solidFill>
                  <a:srgbClr val="000000"/>
                </a:solidFill>
                <a:latin typeface="+mj-lt"/>
              </a:rPr>
              <a:t>wo concepts are defined differently.</a:t>
            </a:r>
          </a:p>
          <a:p>
            <a:pPr marL="342900" indent="-342900" algn="r">
              <a:spcBef>
                <a:spcPts val="1200"/>
              </a:spcBef>
              <a:buFont typeface="Arial" panose="020B0604020202020204" pitchFamily="34" charset="0"/>
              <a:buChar char="•"/>
            </a:pPr>
            <a:r>
              <a:rPr lang="en-US" sz="2400" b="1" i="1" dirty="0">
                <a:solidFill>
                  <a:schemeClr val="accent2">
                    <a:lumMod val="50000"/>
                  </a:schemeClr>
                </a:solidFill>
              </a:rPr>
              <a:t>M</a:t>
            </a:r>
            <a:r>
              <a:rPr lang="en-US" sz="2400" b="1" i="1" u="none" strike="noStrike" baseline="0" dirty="0">
                <a:solidFill>
                  <a:schemeClr val="accent2">
                    <a:lumMod val="50000"/>
                  </a:schemeClr>
                </a:solidFill>
              </a:rPr>
              <a:t>anagement</a:t>
            </a:r>
            <a:r>
              <a:rPr lang="en-US" sz="2400" b="1" i="1" u="none" strike="noStrike" baseline="0" dirty="0">
                <a:solidFill>
                  <a:schemeClr val="accent2">
                    <a:lumMod val="50000"/>
                  </a:schemeClr>
                </a:solidFill>
                <a:latin typeface="+mj-lt"/>
              </a:rPr>
              <a:t> is defined as a process consisting of planning, organizing, directing, and controlling.</a:t>
            </a:r>
          </a:p>
          <a:p>
            <a:pPr marL="342900" indent="-342900" algn="r">
              <a:spcBef>
                <a:spcPts val="1200"/>
              </a:spcBef>
              <a:buFont typeface="Arial" panose="020B0604020202020204" pitchFamily="34" charset="0"/>
              <a:buChar char="•"/>
            </a:pPr>
            <a:r>
              <a:rPr lang="en-US" sz="2400" b="1" i="1" dirty="0">
                <a:solidFill>
                  <a:schemeClr val="accent5">
                    <a:lumMod val="50000"/>
                  </a:schemeClr>
                </a:solidFill>
              </a:rPr>
              <a:t>L</a:t>
            </a:r>
            <a:r>
              <a:rPr lang="en-US" sz="2400" b="1" i="1" u="none" strike="noStrike" baseline="0" dirty="0">
                <a:solidFill>
                  <a:schemeClr val="accent5">
                    <a:lumMod val="50000"/>
                  </a:schemeClr>
                </a:solidFill>
              </a:rPr>
              <a:t>eadership</a:t>
            </a:r>
            <a:r>
              <a:rPr lang="en-US" sz="2400" b="1" i="1" u="none" strike="noStrike" baseline="0" dirty="0">
                <a:solidFill>
                  <a:schemeClr val="accent5">
                    <a:lumMod val="50000"/>
                  </a:schemeClr>
                </a:solidFill>
                <a:latin typeface="+mj-lt"/>
              </a:rPr>
              <a:t> is defined as a social (interpersonal) influence relationship between two or more people who are dependent on each another for goal attainment.</a:t>
            </a:r>
            <a:endParaRPr lang="en-US" sz="2400" b="1" i="1" dirty="0">
              <a:solidFill>
                <a:schemeClr val="accent5">
                  <a:lumMod val="50000"/>
                </a:schemeClr>
              </a:solidFill>
              <a:latin typeface="+mj-lt"/>
            </a:endParaRPr>
          </a:p>
        </p:txBody>
      </p:sp>
      <p:grpSp>
        <p:nvGrpSpPr>
          <p:cNvPr id="2" name="Group 1">
            <a:extLst>
              <a:ext uri="{FF2B5EF4-FFF2-40B4-BE49-F238E27FC236}">
                <a16:creationId xmlns:a16="http://schemas.microsoft.com/office/drawing/2014/main" xmlns="" id="{5D23909F-C05B-7421-60AD-D5D565AD032A}"/>
              </a:ext>
            </a:extLst>
          </p:cNvPr>
          <p:cNvGrpSpPr/>
          <p:nvPr/>
        </p:nvGrpSpPr>
        <p:grpSpPr>
          <a:xfrm>
            <a:off x="535666" y="1503472"/>
            <a:ext cx="10922827" cy="4989289"/>
            <a:chOff x="535666" y="1503472"/>
            <a:chExt cx="10922827" cy="4989289"/>
          </a:xfrm>
        </p:grpSpPr>
        <p:grpSp>
          <p:nvGrpSpPr>
            <p:cNvPr id="6" name="Group 5">
              <a:extLst>
                <a:ext uri="{FF2B5EF4-FFF2-40B4-BE49-F238E27FC236}">
                  <a16:creationId xmlns:a16="http://schemas.microsoft.com/office/drawing/2014/main" xmlns="" id="{A0FCE758-216D-9E7D-A526-998913C87AE5}"/>
                </a:ext>
              </a:extLst>
            </p:cNvPr>
            <p:cNvGrpSpPr/>
            <p:nvPr/>
          </p:nvGrpSpPr>
          <p:grpSpPr>
            <a:xfrm>
              <a:off x="5922492" y="1503472"/>
              <a:ext cx="5536001" cy="3792302"/>
              <a:chOff x="5922492" y="1503472"/>
              <a:chExt cx="5536001" cy="3792302"/>
            </a:xfrm>
          </p:grpSpPr>
          <p:pic>
            <p:nvPicPr>
              <p:cNvPr id="2050" name="Picture 2" descr="Are You A Manager Or A Leader? | HR Blog">
                <a:extLst>
                  <a:ext uri="{FF2B5EF4-FFF2-40B4-BE49-F238E27FC236}">
                    <a16:creationId xmlns:a16="http://schemas.microsoft.com/office/drawing/2014/main" xmlns="" id="{2FB95598-9057-3B79-8CA1-13CFAEB210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82" b="2"/>
              <a:stretch/>
            </p:blipFill>
            <p:spPr bwMode="auto">
              <a:xfrm>
                <a:off x="5922492" y="1503472"/>
                <a:ext cx="5536001" cy="3792302"/>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xmlns="" id="{8002CD99-407E-C88F-DDBD-8189567567B7}"/>
                  </a:ext>
                </a:extLst>
              </p:cNvPr>
              <p:cNvSpPr txBox="1"/>
              <p:nvPr/>
            </p:nvSpPr>
            <p:spPr>
              <a:xfrm>
                <a:off x="10083083" y="2040581"/>
                <a:ext cx="1039384" cy="42019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1400" i="0" u="none" strike="noStrike" kern="1200" baseline="0" dirty="0">
                    <a:solidFill>
                      <a:schemeClr val="tx1"/>
                    </a:solidFill>
                    <a:latin typeface="+mj-lt"/>
                    <a:ea typeface="+mj-ea"/>
                    <a:cs typeface="+mj-cs"/>
                  </a:rPr>
                  <a:t>LEADER</a:t>
                </a:r>
                <a:endParaRPr lang="en-US" sz="1400" kern="1200" dirty="0">
                  <a:solidFill>
                    <a:schemeClr val="tx1"/>
                  </a:solidFill>
                  <a:latin typeface="+mj-lt"/>
                  <a:ea typeface="+mj-ea"/>
                  <a:cs typeface="+mj-cs"/>
                </a:endParaRPr>
              </a:p>
            </p:txBody>
          </p:sp>
          <p:sp>
            <p:nvSpPr>
              <p:cNvPr id="40" name="TextBox 39">
                <a:extLst>
                  <a:ext uri="{FF2B5EF4-FFF2-40B4-BE49-F238E27FC236}">
                    <a16:creationId xmlns:a16="http://schemas.microsoft.com/office/drawing/2014/main" xmlns="" id="{F9A5F5FA-DA69-4694-44F9-FB06CD010ECD}"/>
                  </a:ext>
                </a:extLst>
              </p:cNvPr>
              <p:cNvSpPr txBox="1"/>
              <p:nvPr/>
            </p:nvSpPr>
            <p:spPr>
              <a:xfrm>
                <a:off x="6558013" y="3652356"/>
                <a:ext cx="1039384" cy="42019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1400" i="0" u="none" strike="noStrike" kern="1200" baseline="0" dirty="0">
                    <a:solidFill>
                      <a:schemeClr val="tx1"/>
                    </a:solidFill>
                    <a:latin typeface="+mj-lt"/>
                    <a:ea typeface="+mj-ea"/>
                    <a:cs typeface="+mj-cs"/>
                  </a:rPr>
                  <a:t>BOSS</a:t>
                </a:r>
                <a:endParaRPr lang="en-US" sz="1400" kern="1200" dirty="0">
                  <a:solidFill>
                    <a:schemeClr val="tx1"/>
                  </a:solidFill>
                  <a:latin typeface="+mj-lt"/>
                  <a:ea typeface="+mj-ea"/>
                  <a:cs typeface="+mj-cs"/>
                </a:endParaRPr>
              </a:p>
            </p:txBody>
          </p:sp>
        </p:grpSp>
        <p:sp>
          <p:nvSpPr>
            <p:cNvPr id="19" name="TextBox 18">
              <a:extLst>
                <a:ext uri="{FF2B5EF4-FFF2-40B4-BE49-F238E27FC236}">
                  <a16:creationId xmlns:a16="http://schemas.microsoft.com/office/drawing/2014/main" xmlns="" id="{6B5812B8-6FE5-FC47-1527-98A8C1A2ACB0}"/>
                </a:ext>
              </a:extLst>
            </p:cNvPr>
            <p:cNvSpPr txBox="1"/>
            <p:nvPr/>
          </p:nvSpPr>
          <p:spPr>
            <a:xfrm>
              <a:off x="535666" y="5754097"/>
              <a:ext cx="4882311" cy="738664"/>
            </a:xfrm>
            <a:prstGeom prst="rect">
              <a:avLst/>
            </a:prstGeom>
            <a:noFill/>
          </p:spPr>
          <p:txBody>
            <a:bodyPr wrap="square">
              <a:spAutoFit/>
            </a:bodyPr>
            <a:lstStyle/>
            <a:p>
              <a:pPr algn="r"/>
              <a:r>
                <a:rPr lang="en-US" sz="1400" b="0" i="0" u="none" strike="noStrike" baseline="0" dirty="0">
                  <a:solidFill>
                    <a:srgbClr val="0000FF"/>
                  </a:solidFill>
                  <a:latin typeface="+mj-lt"/>
                </a:rPr>
                <a:t>Management and Organizational Behavior, </a:t>
              </a:r>
              <a:r>
                <a:rPr lang="en-US" sz="1400" b="0" i="0" u="none" strike="noStrike" baseline="0" dirty="0">
                  <a:solidFill>
                    <a:srgbClr val="0000FF"/>
                  </a:solidFill>
                  <a:latin typeface="+mj-lt"/>
                  <a:hlinkClick r:id="rId3"/>
                </a:rPr>
                <a:t>https://cnx.org/contents/c3acb2ab-7d5c-45ad-b3cd-e59673fedd4e@8.90:e4112b33-edb8-4e97-943a-859ec40197a7</a:t>
              </a:r>
              <a:endParaRPr lang="en-US" sz="1400" dirty="0">
                <a:latin typeface="+mj-lt"/>
              </a:endParaRPr>
            </a:p>
          </p:txBody>
        </p:sp>
      </p:grpSp>
    </p:spTree>
    <p:extLst>
      <p:ext uri="{BB962C8B-B14F-4D97-AF65-F5344CB8AC3E}">
        <p14:creationId xmlns:p14="http://schemas.microsoft.com/office/powerpoint/2010/main" val="3542916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1000"/>
                                        <p:tgtEl>
                                          <p:spTgt spid="17">
                                            <p:txEl>
                                              <p:pRg st="0" end="0"/>
                                            </p:txEl>
                                          </p:spTgt>
                                        </p:tgtEl>
                                      </p:cBhvr>
                                    </p:animEffect>
                                    <p:anim calcmode="lin" valueType="num">
                                      <p:cBhvr>
                                        <p:cTn id="8"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7">
                                            <p:txEl>
                                              <p:pRg st="1" end="1"/>
                                            </p:txEl>
                                          </p:spTgt>
                                        </p:tgtEl>
                                        <p:attrNameLst>
                                          <p:attrName>style.visibility</p:attrName>
                                        </p:attrNameLst>
                                      </p:cBhvr>
                                      <p:to>
                                        <p:strVal val="visible"/>
                                      </p:to>
                                    </p:set>
                                    <p:animEffect transition="in" filter="fade">
                                      <p:cBhvr>
                                        <p:cTn id="14" dur="1000"/>
                                        <p:tgtEl>
                                          <p:spTgt spid="17">
                                            <p:txEl>
                                              <p:pRg st="1" end="1"/>
                                            </p:txEl>
                                          </p:spTgt>
                                        </p:tgtEl>
                                      </p:cBhvr>
                                    </p:animEffect>
                                    <p:anim calcmode="lin" valueType="num">
                                      <p:cBhvr>
                                        <p:cTn id="15"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7">
                                            <p:txEl>
                                              <p:pRg st="2" end="2"/>
                                            </p:txEl>
                                          </p:spTgt>
                                        </p:tgtEl>
                                        <p:attrNameLst>
                                          <p:attrName>style.visibility</p:attrName>
                                        </p:attrNameLst>
                                      </p:cBhvr>
                                      <p:to>
                                        <p:strVal val="visible"/>
                                      </p:to>
                                    </p:set>
                                    <p:animEffect transition="in" filter="fade">
                                      <p:cBhvr>
                                        <p:cTn id="21" dur="1000"/>
                                        <p:tgtEl>
                                          <p:spTgt spid="17">
                                            <p:txEl>
                                              <p:pRg st="2" end="2"/>
                                            </p:txEl>
                                          </p:spTgt>
                                        </p:tgtEl>
                                      </p:cBhvr>
                                    </p:animEffect>
                                    <p:anim calcmode="lin" valueType="num">
                                      <p:cBhvr>
                                        <p:cTn id="22"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1000"/>
                                        <p:tgtEl>
                                          <p:spTgt spid="2"/>
                                        </p:tgtEl>
                                      </p:cBhvr>
                                    </p:animEffect>
                                    <p:anim calcmode="lin" valueType="num">
                                      <p:cBhvr>
                                        <p:cTn id="29" dur="1000" fill="hold"/>
                                        <p:tgtEl>
                                          <p:spTgt spid="2"/>
                                        </p:tgtEl>
                                        <p:attrNameLst>
                                          <p:attrName>ppt_x</p:attrName>
                                        </p:attrNameLst>
                                      </p:cBhvr>
                                      <p:tavLst>
                                        <p:tav tm="0">
                                          <p:val>
                                            <p:strVal val="#ppt_x"/>
                                          </p:val>
                                        </p:tav>
                                        <p:tav tm="100000">
                                          <p:val>
                                            <p:strVal val="#ppt_x"/>
                                          </p:val>
                                        </p:tav>
                                      </p:tavLst>
                                    </p:anim>
                                    <p:anim calcmode="lin" valueType="num">
                                      <p:cBhvr>
                                        <p:cTn id="3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xmlns="" id="{47942995-B07F-4636-9A06-C6A104B260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xmlns="" id="{032D8612-31EB-44CF-A1D0-14FD4C70542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2984992"/>
            <a:ext cx="731521" cy="673460"/>
            <a:chOff x="3940602" y="308034"/>
            <a:chExt cx="2116791" cy="3428999"/>
          </a:xfrm>
          <a:solidFill>
            <a:schemeClr val="accent4"/>
          </a:solidFill>
        </p:grpSpPr>
        <p:sp>
          <p:nvSpPr>
            <p:cNvPr id="144" name="Rectangle 143">
              <a:extLst>
                <a:ext uri="{FF2B5EF4-FFF2-40B4-BE49-F238E27FC236}">
                  <a16:creationId xmlns:a16="http://schemas.microsoft.com/office/drawing/2014/main" xmlns="" id="{F19A4A0F-1B59-4DB0-9764-D10936E9877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xmlns="" id="{F399A70F-F8CD-4992-9EF5-6CF15472E7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xmlns="" id="{48F4FEDC-6D80-458C-A665-075D9B9500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8" name="Rectangle 147">
            <a:extLst>
              <a:ext uri="{FF2B5EF4-FFF2-40B4-BE49-F238E27FC236}">
                <a16:creationId xmlns:a16="http://schemas.microsoft.com/office/drawing/2014/main" xmlns="" id="{B81933D1-5615-42C7-9C0B-4EB7105CCE2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xmlns="" id="{19C9EAEA-39D0-4B0E-A0EB-51E7B26740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xmlns="" id="{BD583469-3D0D-DF93-B550-E86BE1EF965C}"/>
              </a:ext>
            </a:extLst>
          </p:cNvPr>
          <p:cNvSpPr txBox="1"/>
          <p:nvPr/>
        </p:nvSpPr>
        <p:spPr>
          <a:xfrm>
            <a:off x="1026560" y="1221740"/>
            <a:ext cx="4468873" cy="793352"/>
          </a:xfrm>
          <a:prstGeom prst="rect">
            <a:avLst/>
          </a:prstGeom>
        </p:spPr>
        <p:txBody>
          <a:bodyPr vert="horz" lIns="91440" tIns="45720" rIns="91440" bIns="45720" rtlCol="0" anchor="t">
            <a:normAutofit/>
          </a:bodyPr>
          <a:lstStyle/>
          <a:p>
            <a:pPr algn="r">
              <a:lnSpc>
                <a:spcPct val="90000"/>
              </a:lnSpc>
              <a:spcBef>
                <a:spcPct val="0"/>
              </a:spcBef>
              <a:spcAft>
                <a:spcPts val="600"/>
              </a:spcAft>
            </a:pPr>
            <a:r>
              <a:rPr lang="en-US" sz="3600" b="1" i="0" u="none" strike="noStrike" kern="1200" baseline="0" dirty="0">
                <a:solidFill>
                  <a:schemeClr val="tx1"/>
                </a:solidFill>
                <a:ea typeface="+mj-ea"/>
                <a:cs typeface="+mj-cs"/>
              </a:rPr>
              <a:t>Leader vs. Manager </a:t>
            </a:r>
            <a:endParaRPr lang="en-US" sz="3600" b="1" kern="1200" dirty="0">
              <a:solidFill>
                <a:schemeClr val="tx1"/>
              </a:solidFill>
              <a:ea typeface="+mj-ea"/>
              <a:cs typeface="+mj-cs"/>
            </a:endParaRPr>
          </a:p>
        </p:txBody>
      </p:sp>
      <p:sp>
        <p:nvSpPr>
          <p:cNvPr id="35" name="Google Shape;249;p16">
            <a:extLst>
              <a:ext uri="{FF2B5EF4-FFF2-40B4-BE49-F238E27FC236}">
                <a16:creationId xmlns:a16="http://schemas.microsoft.com/office/drawing/2014/main" xmlns="" id="{8F95BF19-99D5-BDD8-B5CC-7BD7F2864766}"/>
              </a:ext>
            </a:extLst>
          </p:cNvPr>
          <p:cNvSpPr txBox="1">
            <a:spLocks/>
          </p:cNvSpPr>
          <p:nvPr/>
        </p:nvSpPr>
        <p:spPr>
          <a:xfrm>
            <a:off x="1463187" y="425298"/>
            <a:ext cx="4032246" cy="569401"/>
          </a:xfrm>
          <a:prstGeom prst="rect">
            <a:avLst/>
          </a:prstGeom>
        </p:spPr>
        <p:txBody>
          <a:bodyPr spcFirstLastPara="1"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buClr>
                <a:srgbClr val="FFFFFF"/>
              </a:buClr>
              <a:buSzPts val="3600"/>
            </a:pPr>
            <a:r>
              <a:rPr lang="en-US" sz="2800" dirty="0">
                <a:latin typeface="+mn-lt"/>
              </a:rPr>
              <a:t>The Nature of Leadership </a:t>
            </a:r>
          </a:p>
        </p:txBody>
      </p:sp>
      <p:sp>
        <p:nvSpPr>
          <p:cNvPr id="18" name="TextBox 17">
            <a:extLst>
              <a:ext uri="{FF2B5EF4-FFF2-40B4-BE49-F238E27FC236}">
                <a16:creationId xmlns:a16="http://schemas.microsoft.com/office/drawing/2014/main" xmlns="" id="{F1E45A2C-471B-C025-734C-3C6DBA145A6C}"/>
              </a:ext>
            </a:extLst>
          </p:cNvPr>
          <p:cNvSpPr txBox="1"/>
          <p:nvPr/>
        </p:nvSpPr>
        <p:spPr>
          <a:xfrm>
            <a:off x="5881665" y="1811792"/>
            <a:ext cx="5426845" cy="3693319"/>
          </a:xfrm>
          <a:prstGeom prst="rect">
            <a:avLst/>
          </a:prstGeom>
          <a:noFill/>
        </p:spPr>
        <p:txBody>
          <a:bodyPr wrap="square">
            <a:spAutoFit/>
          </a:bodyPr>
          <a:lstStyle/>
          <a:p>
            <a:pPr marL="800100" lvl="1" indent="-342900" algn="r">
              <a:spcBef>
                <a:spcPts val="1200"/>
              </a:spcBef>
              <a:buFont typeface="Arial" panose="020B0604020202020204" pitchFamily="34" charset="0"/>
              <a:buChar char="•"/>
            </a:pPr>
            <a:r>
              <a:rPr lang="en-US" sz="2800" b="1" i="1" u="none" strike="noStrike" baseline="0" dirty="0">
                <a:solidFill>
                  <a:schemeClr val="accent2">
                    <a:lumMod val="50000"/>
                  </a:schemeClr>
                </a:solidFill>
                <a:latin typeface="+mj-lt"/>
              </a:rPr>
              <a:t>Managers</a:t>
            </a:r>
            <a:r>
              <a:rPr lang="en-US" sz="2800" u="none" strike="noStrike" baseline="0" dirty="0">
                <a:solidFill>
                  <a:schemeClr val="accent2">
                    <a:lumMod val="50000"/>
                  </a:schemeClr>
                </a:solidFill>
                <a:latin typeface="+mj-lt"/>
              </a:rPr>
              <a:t> are generally </a:t>
            </a:r>
            <a:r>
              <a:rPr lang="en-US" sz="2800" b="1" i="1" u="none" strike="noStrike" baseline="0" dirty="0">
                <a:solidFill>
                  <a:schemeClr val="accent2">
                    <a:lumMod val="50000"/>
                  </a:schemeClr>
                </a:solidFill>
                <a:latin typeface="+mj-lt"/>
              </a:rPr>
              <a:t>appointed to their role</a:t>
            </a:r>
            <a:r>
              <a:rPr lang="en-US" sz="2800" u="none" strike="noStrike" baseline="0" dirty="0">
                <a:solidFill>
                  <a:schemeClr val="accent2">
                    <a:lumMod val="50000"/>
                  </a:schemeClr>
                </a:solidFill>
                <a:latin typeface="+mj-lt"/>
              </a:rPr>
              <a:t>.</a:t>
            </a:r>
          </a:p>
          <a:p>
            <a:pPr marL="342900" indent="-342900" algn="r">
              <a:spcBef>
                <a:spcPts val="1200"/>
              </a:spcBef>
              <a:buFont typeface="Arial" panose="020B0604020202020204" pitchFamily="34" charset="0"/>
              <a:buChar char="•"/>
            </a:pPr>
            <a:r>
              <a:rPr lang="en-US" sz="2800" b="1" i="1" dirty="0">
                <a:solidFill>
                  <a:srgbClr val="0070C0"/>
                </a:solidFill>
                <a:latin typeface="+mj-lt"/>
              </a:rPr>
              <a:t>L</a:t>
            </a:r>
            <a:r>
              <a:rPr lang="en-US" sz="2800" b="1" i="1" u="none" strike="noStrike" baseline="0" dirty="0">
                <a:solidFill>
                  <a:srgbClr val="0070C0"/>
                </a:solidFill>
                <a:latin typeface="+mj-lt"/>
              </a:rPr>
              <a:t>eadership</a:t>
            </a:r>
            <a:r>
              <a:rPr lang="en-US" sz="2800" u="none" strike="noStrike" baseline="0" dirty="0">
                <a:solidFill>
                  <a:srgbClr val="0070C0"/>
                </a:solidFill>
                <a:latin typeface="+mj-lt"/>
              </a:rPr>
              <a:t> per se is </a:t>
            </a:r>
            <a:r>
              <a:rPr lang="en-US" sz="2800" b="1" i="1" u="none" strike="noStrike" baseline="0" dirty="0">
                <a:solidFill>
                  <a:srgbClr val="0070C0"/>
                </a:solidFill>
                <a:latin typeface="+mj-lt"/>
              </a:rPr>
              <a:t>a relationship that revolves around the followers’ acceptance or rejection of the leader</a:t>
            </a:r>
            <a:r>
              <a:rPr lang="en-US" sz="2800" u="none" strike="noStrike" baseline="0" dirty="0">
                <a:solidFill>
                  <a:srgbClr val="0070C0"/>
                </a:solidFill>
                <a:latin typeface="+mj-lt"/>
              </a:rPr>
              <a:t>. </a:t>
            </a:r>
            <a:r>
              <a:rPr lang="en-US" sz="2800" b="1" i="1" dirty="0">
                <a:solidFill>
                  <a:srgbClr val="0070C0"/>
                </a:solidFill>
                <a:latin typeface="+mj-lt"/>
              </a:rPr>
              <a:t>L</a:t>
            </a:r>
            <a:r>
              <a:rPr lang="en-US" sz="2800" b="1" i="1" u="none" strike="noStrike" baseline="0" dirty="0">
                <a:solidFill>
                  <a:srgbClr val="0070C0"/>
                </a:solidFill>
                <a:latin typeface="+mj-lt"/>
              </a:rPr>
              <a:t>eaders often emerge </a:t>
            </a:r>
            <a:r>
              <a:rPr lang="en-US" sz="2800" u="none" strike="noStrike" baseline="0" dirty="0">
                <a:solidFill>
                  <a:srgbClr val="0070C0"/>
                </a:solidFill>
                <a:latin typeface="+mj-lt"/>
              </a:rPr>
              <a:t>out of events that unfold among members of a group. </a:t>
            </a:r>
            <a:endParaRPr lang="en-US" sz="2800" dirty="0">
              <a:solidFill>
                <a:srgbClr val="0070C0"/>
              </a:solidFill>
              <a:latin typeface="+mj-lt"/>
            </a:endParaRPr>
          </a:p>
        </p:txBody>
      </p:sp>
      <p:grpSp>
        <p:nvGrpSpPr>
          <p:cNvPr id="2" name="Group 1">
            <a:extLst>
              <a:ext uri="{FF2B5EF4-FFF2-40B4-BE49-F238E27FC236}">
                <a16:creationId xmlns:a16="http://schemas.microsoft.com/office/drawing/2014/main" xmlns="" id="{F126810E-BFEE-E7A3-2F4F-D0AD08EBE6F7}"/>
              </a:ext>
            </a:extLst>
          </p:cNvPr>
          <p:cNvGrpSpPr/>
          <p:nvPr/>
        </p:nvGrpSpPr>
        <p:grpSpPr>
          <a:xfrm>
            <a:off x="1078275" y="2015092"/>
            <a:ext cx="4417158" cy="4393872"/>
            <a:chOff x="1078275" y="2015092"/>
            <a:chExt cx="4417158" cy="4393872"/>
          </a:xfrm>
        </p:grpSpPr>
        <p:grpSp>
          <p:nvGrpSpPr>
            <p:cNvPr id="6" name="Group 5">
              <a:extLst>
                <a:ext uri="{FF2B5EF4-FFF2-40B4-BE49-F238E27FC236}">
                  <a16:creationId xmlns:a16="http://schemas.microsoft.com/office/drawing/2014/main" xmlns="" id="{A0FCE758-216D-9E7D-A526-998913C87AE5}"/>
                </a:ext>
              </a:extLst>
            </p:cNvPr>
            <p:cNvGrpSpPr/>
            <p:nvPr/>
          </p:nvGrpSpPr>
          <p:grpSpPr>
            <a:xfrm>
              <a:off x="1292690" y="3591149"/>
              <a:ext cx="4113446" cy="2817815"/>
              <a:chOff x="5922492" y="1503472"/>
              <a:chExt cx="5536001" cy="3792302"/>
            </a:xfrm>
          </p:grpSpPr>
          <p:pic>
            <p:nvPicPr>
              <p:cNvPr id="2050" name="Picture 2" descr="Are You A Manager Or A Leader? | HR Blog">
                <a:extLst>
                  <a:ext uri="{FF2B5EF4-FFF2-40B4-BE49-F238E27FC236}">
                    <a16:creationId xmlns:a16="http://schemas.microsoft.com/office/drawing/2014/main" xmlns="" id="{2FB95598-9057-3B79-8CA1-13CFAEB210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82" b="2"/>
              <a:stretch/>
            </p:blipFill>
            <p:spPr bwMode="auto">
              <a:xfrm>
                <a:off x="5922492" y="1503472"/>
                <a:ext cx="5536001" cy="3792302"/>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xmlns="" id="{8002CD99-407E-C88F-DDBD-8189567567B7}"/>
                  </a:ext>
                </a:extLst>
              </p:cNvPr>
              <p:cNvSpPr txBox="1"/>
              <p:nvPr/>
            </p:nvSpPr>
            <p:spPr>
              <a:xfrm>
                <a:off x="10062572" y="2030326"/>
                <a:ext cx="1039384" cy="420193"/>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1050" i="0" u="none" strike="noStrike" kern="1200" baseline="0" dirty="0">
                    <a:solidFill>
                      <a:schemeClr val="tx1"/>
                    </a:solidFill>
                    <a:latin typeface="+mj-lt"/>
                    <a:ea typeface="+mj-ea"/>
                    <a:cs typeface="+mj-cs"/>
                  </a:rPr>
                  <a:t>LEADER</a:t>
                </a:r>
                <a:endParaRPr lang="en-US" sz="1050" kern="1200" dirty="0">
                  <a:solidFill>
                    <a:schemeClr val="tx1"/>
                  </a:solidFill>
                  <a:latin typeface="+mj-lt"/>
                  <a:ea typeface="+mj-ea"/>
                  <a:cs typeface="+mj-cs"/>
                </a:endParaRPr>
              </a:p>
            </p:txBody>
          </p:sp>
          <p:sp>
            <p:nvSpPr>
              <p:cNvPr id="40" name="TextBox 39">
                <a:extLst>
                  <a:ext uri="{FF2B5EF4-FFF2-40B4-BE49-F238E27FC236}">
                    <a16:creationId xmlns:a16="http://schemas.microsoft.com/office/drawing/2014/main" xmlns="" id="{F9A5F5FA-DA69-4694-44F9-FB06CD010ECD}"/>
                  </a:ext>
                </a:extLst>
              </p:cNvPr>
              <p:cNvSpPr txBox="1"/>
              <p:nvPr/>
            </p:nvSpPr>
            <p:spPr>
              <a:xfrm>
                <a:off x="6537503" y="3642101"/>
                <a:ext cx="1039384" cy="420193"/>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1050" i="0" u="none" strike="noStrike" kern="1200" baseline="0" dirty="0">
                    <a:solidFill>
                      <a:schemeClr val="tx1"/>
                    </a:solidFill>
                    <a:latin typeface="+mj-lt"/>
                    <a:ea typeface="+mj-ea"/>
                    <a:cs typeface="+mj-cs"/>
                  </a:rPr>
                  <a:t>BOSS</a:t>
                </a:r>
                <a:endParaRPr lang="en-US" sz="1050" kern="1200" dirty="0">
                  <a:solidFill>
                    <a:schemeClr val="tx1"/>
                  </a:solidFill>
                  <a:latin typeface="+mj-lt"/>
                  <a:ea typeface="+mj-ea"/>
                  <a:cs typeface="+mj-cs"/>
                </a:endParaRPr>
              </a:p>
            </p:txBody>
          </p:sp>
        </p:grpSp>
        <p:sp>
          <p:nvSpPr>
            <p:cNvPr id="20" name="TextBox 19">
              <a:extLst>
                <a:ext uri="{FF2B5EF4-FFF2-40B4-BE49-F238E27FC236}">
                  <a16:creationId xmlns:a16="http://schemas.microsoft.com/office/drawing/2014/main" xmlns="" id="{2EEF3A40-0149-363C-A2C5-93A2A210E7AC}"/>
                </a:ext>
              </a:extLst>
            </p:cNvPr>
            <p:cNvSpPr txBox="1"/>
            <p:nvPr/>
          </p:nvSpPr>
          <p:spPr>
            <a:xfrm>
              <a:off x="1078275" y="2015092"/>
              <a:ext cx="4417158" cy="1508105"/>
            </a:xfrm>
            <a:prstGeom prst="rect">
              <a:avLst/>
            </a:prstGeom>
            <a:noFill/>
          </p:spPr>
          <p:txBody>
            <a:bodyPr wrap="square">
              <a:spAutoFit/>
            </a:bodyPr>
            <a:lstStyle/>
            <a:p>
              <a:pPr algn="r">
                <a:spcBef>
                  <a:spcPts val="1200"/>
                </a:spcBef>
              </a:pPr>
              <a:r>
                <a:rPr lang="en-US" sz="2300" b="0" i="0" u="none" strike="noStrike" baseline="0" dirty="0">
                  <a:solidFill>
                    <a:srgbClr val="000000"/>
                  </a:solidFill>
                  <a:latin typeface="+mj-lt"/>
                </a:rPr>
                <a:t>Managers and Leaders are commonly differentiated in terms of the processes through which they initially come to their position.</a:t>
              </a:r>
            </a:p>
          </p:txBody>
        </p:sp>
      </p:grpSp>
    </p:spTree>
    <p:extLst>
      <p:ext uri="{BB962C8B-B14F-4D97-AF65-F5344CB8AC3E}">
        <p14:creationId xmlns:p14="http://schemas.microsoft.com/office/powerpoint/2010/main" val="4224382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8">
                                            <p:txEl>
                                              <p:pRg st="0" end="0"/>
                                            </p:txEl>
                                          </p:spTgt>
                                        </p:tgtEl>
                                        <p:attrNameLst>
                                          <p:attrName>style.visibility</p:attrName>
                                        </p:attrNameLst>
                                      </p:cBhvr>
                                      <p:to>
                                        <p:strVal val="visible"/>
                                      </p:to>
                                    </p:set>
                                    <p:animEffect transition="in" filter="fade">
                                      <p:cBhvr>
                                        <p:cTn id="14" dur="1000"/>
                                        <p:tgtEl>
                                          <p:spTgt spid="18">
                                            <p:txEl>
                                              <p:pRg st="0" end="0"/>
                                            </p:txEl>
                                          </p:spTgt>
                                        </p:tgtEl>
                                      </p:cBhvr>
                                    </p:animEffect>
                                    <p:anim calcmode="lin" valueType="num">
                                      <p:cBhvr>
                                        <p:cTn id="15"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8">
                                            <p:txEl>
                                              <p:pRg st="1" end="1"/>
                                            </p:txEl>
                                          </p:spTgt>
                                        </p:tgtEl>
                                        <p:attrNameLst>
                                          <p:attrName>style.visibility</p:attrName>
                                        </p:attrNameLst>
                                      </p:cBhvr>
                                      <p:to>
                                        <p:strVal val="visible"/>
                                      </p:to>
                                    </p:set>
                                    <p:animEffect transition="in" filter="fade">
                                      <p:cBhvr>
                                        <p:cTn id="21" dur="1000"/>
                                        <p:tgtEl>
                                          <p:spTgt spid="18">
                                            <p:txEl>
                                              <p:pRg st="1" end="1"/>
                                            </p:txEl>
                                          </p:spTgt>
                                        </p:tgtEl>
                                      </p:cBhvr>
                                    </p:animEffect>
                                    <p:anim calcmode="lin" valueType="num">
                                      <p:cBhvr>
                                        <p:cTn id="22" dur="1000" fill="hold"/>
                                        <p:tgtEl>
                                          <p:spTgt spid="18">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1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xmlns="" id="{47942995-B07F-4636-9A06-C6A104B260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xmlns="" id="{032D8612-31EB-44CF-A1D0-14FD4C70542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2984992"/>
            <a:ext cx="731521" cy="673460"/>
            <a:chOff x="3940602" y="308034"/>
            <a:chExt cx="2116791" cy="3428999"/>
          </a:xfrm>
          <a:solidFill>
            <a:schemeClr val="accent4"/>
          </a:solidFill>
        </p:grpSpPr>
        <p:sp>
          <p:nvSpPr>
            <p:cNvPr id="144" name="Rectangle 143">
              <a:extLst>
                <a:ext uri="{FF2B5EF4-FFF2-40B4-BE49-F238E27FC236}">
                  <a16:creationId xmlns:a16="http://schemas.microsoft.com/office/drawing/2014/main" xmlns="" id="{F19A4A0F-1B59-4DB0-9764-D10936E9877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xmlns="" id="{F399A70F-F8CD-4992-9EF5-6CF15472E7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xmlns="" id="{48F4FEDC-6D80-458C-A665-075D9B9500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8" name="Rectangle 147">
            <a:extLst>
              <a:ext uri="{FF2B5EF4-FFF2-40B4-BE49-F238E27FC236}">
                <a16:creationId xmlns:a16="http://schemas.microsoft.com/office/drawing/2014/main" xmlns="" id="{B81933D1-5615-42C7-9C0B-4EB7105CCE2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xmlns="" id="{19C9EAEA-39D0-4B0E-A0EB-51E7B26740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xmlns="" id="{BD583469-3D0D-DF93-B550-E86BE1EF965C}"/>
              </a:ext>
            </a:extLst>
          </p:cNvPr>
          <p:cNvSpPr txBox="1"/>
          <p:nvPr/>
        </p:nvSpPr>
        <p:spPr>
          <a:xfrm>
            <a:off x="949104" y="1106796"/>
            <a:ext cx="4468873" cy="793352"/>
          </a:xfrm>
          <a:prstGeom prst="rect">
            <a:avLst/>
          </a:prstGeom>
        </p:spPr>
        <p:txBody>
          <a:bodyPr vert="horz" lIns="91440" tIns="45720" rIns="91440" bIns="45720" rtlCol="0" anchor="t">
            <a:normAutofit/>
          </a:bodyPr>
          <a:lstStyle/>
          <a:p>
            <a:pPr algn="r">
              <a:lnSpc>
                <a:spcPct val="90000"/>
              </a:lnSpc>
              <a:spcBef>
                <a:spcPct val="0"/>
              </a:spcBef>
              <a:spcAft>
                <a:spcPts val="600"/>
              </a:spcAft>
            </a:pPr>
            <a:r>
              <a:rPr lang="en-US" sz="3600" b="1" i="0" u="none" strike="noStrike" kern="1200" baseline="0" dirty="0">
                <a:solidFill>
                  <a:schemeClr val="tx1"/>
                </a:solidFill>
                <a:ea typeface="+mj-ea"/>
                <a:cs typeface="+mj-cs"/>
              </a:rPr>
              <a:t>Leader vs. Manager </a:t>
            </a:r>
            <a:endParaRPr lang="en-US" sz="3600" b="1" kern="1200" dirty="0">
              <a:solidFill>
                <a:schemeClr val="tx1"/>
              </a:solidFill>
              <a:ea typeface="+mj-ea"/>
              <a:cs typeface="+mj-cs"/>
            </a:endParaRPr>
          </a:p>
        </p:txBody>
      </p:sp>
      <p:sp>
        <p:nvSpPr>
          <p:cNvPr id="35" name="Google Shape;249;p16">
            <a:extLst>
              <a:ext uri="{FF2B5EF4-FFF2-40B4-BE49-F238E27FC236}">
                <a16:creationId xmlns:a16="http://schemas.microsoft.com/office/drawing/2014/main" xmlns="" id="{8F95BF19-99D5-BDD8-B5CC-7BD7F2864766}"/>
              </a:ext>
            </a:extLst>
          </p:cNvPr>
          <p:cNvSpPr txBox="1">
            <a:spLocks/>
          </p:cNvSpPr>
          <p:nvPr/>
        </p:nvSpPr>
        <p:spPr>
          <a:xfrm>
            <a:off x="1385731" y="425298"/>
            <a:ext cx="4032246" cy="569401"/>
          </a:xfrm>
          <a:prstGeom prst="rect">
            <a:avLst/>
          </a:prstGeom>
        </p:spPr>
        <p:txBody>
          <a:bodyPr spcFirstLastPara="1"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buClr>
                <a:srgbClr val="FFFFFF"/>
              </a:buClr>
              <a:buSzPts val="3600"/>
            </a:pPr>
            <a:r>
              <a:rPr lang="en-US" sz="2800" dirty="0">
                <a:latin typeface="+mn-lt"/>
              </a:rPr>
              <a:t>The Nature of Leadership </a:t>
            </a:r>
          </a:p>
        </p:txBody>
      </p:sp>
      <p:sp>
        <p:nvSpPr>
          <p:cNvPr id="20" name="TextBox 19">
            <a:extLst>
              <a:ext uri="{FF2B5EF4-FFF2-40B4-BE49-F238E27FC236}">
                <a16:creationId xmlns:a16="http://schemas.microsoft.com/office/drawing/2014/main" xmlns="" id="{0A9B49D2-1DC6-E7FB-98E6-3FF5F2361185}"/>
              </a:ext>
            </a:extLst>
          </p:cNvPr>
          <p:cNvSpPr txBox="1"/>
          <p:nvPr/>
        </p:nvSpPr>
        <p:spPr>
          <a:xfrm>
            <a:off x="5843235" y="1984855"/>
            <a:ext cx="5585956" cy="3970318"/>
          </a:xfrm>
          <a:prstGeom prst="rect">
            <a:avLst/>
          </a:prstGeom>
          <a:noFill/>
        </p:spPr>
        <p:txBody>
          <a:bodyPr wrap="square">
            <a:spAutoFit/>
          </a:bodyPr>
          <a:lstStyle/>
          <a:p>
            <a:pPr algn="r"/>
            <a:r>
              <a:rPr lang="en-US" sz="2800" b="1" i="0" u="none" strike="noStrike" baseline="0" dirty="0">
                <a:solidFill>
                  <a:srgbClr val="0070C0"/>
                </a:solidFill>
                <a:latin typeface="+mj-lt"/>
              </a:rPr>
              <a:t>Leaders</a:t>
            </a:r>
            <a:r>
              <a:rPr lang="en-US" sz="2800" b="0" i="0" u="none" strike="noStrike" baseline="0" dirty="0">
                <a:solidFill>
                  <a:srgbClr val="0070C0"/>
                </a:solidFill>
                <a:latin typeface="+mj-lt"/>
              </a:rPr>
              <a:t> can also </a:t>
            </a:r>
            <a:r>
              <a:rPr lang="en-US" sz="2800" b="1" i="0" u="none" strike="noStrike" baseline="0" dirty="0">
                <a:solidFill>
                  <a:srgbClr val="0070C0"/>
                </a:solidFill>
                <a:latin typeface="+mj-lt"/>
              </a:rPr>
              <a:t>secure power </a:t>
            </a:r>
            <a:r>
              <a:rPr lang="en-US" sz="2800" b="0" i="0" u="none" strike="noStrike" baseline="0" dirty="0">
                <a:solidFill>
                  <a:srgbClr val="0070C0"/>
                </a:solidFill>
                <a:latin typeface="+mj-lt"/>
              </a:rPr>
              <a:t>and the ability to exercise influence using </a:t>
            </a:r>
            <a:r>
              <a:rPr lang="en-US" sz="2800" b="1" i="0" u="none" strike="noStrike" baseline="0" dirty="0">
                <a:solidFill>
                  <a:srgbClr val="0070C0"/>
                </a:solidFill>
                <a:latin typeface="+mj-lt"/>
              </a:rPr>
              <a:t>carrots and sticks</a:t>
            </a:r>
            <a:r>
              <a:rPr lang="en-US" sz="2800" b="0" i="0" u="none" strike="noStrike" baseline="0" dirty="0">
                <a:solidFill>
                  <a:srgbClr val="0070C0"/>
                </a:solidFill>
                <a:latin typeface="+mj-lt"/>
              </a:rPr>
              <a:t>; however, it is much more common for leaders to </a:t>
            </a:r>
            <a:r>
              <a:rPr lang="en-US" sz="2800" b="1" i="0" u="none" strike="noStrike" baseline="0" dirty="0">
                <a:solidFill>
                  <a:srgbClr val="0070C0"/>
                </a:solidFill>
                <a:latin typeface="+mj-lt"/>
              </a:rPr>
              <a:t>derive power from followers’ perception of their knowledge, personality and attractiveness, and the working relationship</a:t>
            </a:r>
            <a:r>
              <a:rPr lang="en-US" sz="2800" b="0" i="0" u="none" strike="noStrike" baseline="0" dirty="0">
                <a:solidFill>
                  <a:srgbClr val="0070C0"/>
                </a:solidFill>
                <a:latin typeface="+mj-lt"/>
              </a:rPr>
              <a:t> that has developed between leaders and followers. </a:t>
            </a:r>
            <a:endParaRPr lang="en-US" sz="2800" dirty="0">
              <a:solidFill>
                <a:srgbClr val="0070C0"/>
              </a:solidFill>
              <a:latin typeface="+mj-lt"/>
            </a:endParaRPr>
          </a:p>
        </p:txBody>
      </p:sp>
      <p:sp>
        <p:nvSpPr>
          <p:cNvPr id="22" name="TextBox 21">
            <a:extLst>
              <a:ext uri="{FF2B5EF4-FFF2-40B4-BE49-F238E27FC236}">
                <a16:creationId xmlns:a16="http://schemas.microsoft.com/office/drawing/2014/main" xmlns="" id="{CCD75F99-FF1D-011A-7D88-870C374EA24F}"/>
              </a:ext>
            </a:extLst>
          </p:cNvPr>
          <p:cNvSpPr txBox="1"/>
          <p:nvPr/>
        </p:nvSpPr>
        <p:spPr>
          <a:xfrm>
            <a:off x="5843235" y="946041"/>
            <a:ext cx="5522118" cy="954107"/>
          </a:xfrm>
          <a:prstGeom prst="rect">
            <a:avLst/>
          </a:prstGeom>
          <a:noFill/>
        </p:spPr>
        <p:txBody>
          <a:bodyPr wrap="square">
            <a:spAutoFit/>
          </a:bodyPr>
          <a:lstStyle/>
          <a:p>
            <a:pPr algn="r"/>
            <a:r>
              <a:rPr lang="en-US" sz="2800" b="1" i="0" u="none" strike="noStrike" baseline="0" dirty="0">
                <a:solidFill>
                  <a:schemeClr val="accent2">
                    <a:lumMod val="50000"/>
                  </a:schemeClr>
                </a:solidFill>
                <a:latin typeface="+mj-lt"/>
              </a:rPr>
              <a:t>Managers commonly derive their power from the larger organization. </a:t>
            </a:r>
            <a:endParaRPr lang="en-US" sz="2800" b="1" dirty="0">
              <a:solidFill>
                <a:schemeClr val="accent2">
                  <a:lumMod val="50000"/>
                </a:schemeClr>
              </a:solidFill>
              <a:latin typeface="+mj-lt"/>
            </a:endParaRPr>
          </a:p>
        </p:txBody>
      </p:sp>
      <p:grpSp>
        <p:nvGrpSpPr>
          <p:cNvPr id="2" name="Group 1">
            <a:extLst>
              <a:ext uri="{FF2B5EF4-FFF2-40B4-BE49-F238E27FC236}">
                <a16:creationId xmlns:a16="http://schemas.microsoft.com/office/drawing/2014/main" xmlns="" id="{EAB3C5CD-43A0-BF6F-940E-B4458758B699}"/>
              </a:ext>
            </a:extLst>
          </p:cNvPr>
          <p:cNvGrpSpPr/>
          <p:nvPr/>
        </p:nvGrpSpPr>
        <p:grpSpPr>
          <a:xfrm>
            <a:off x="938239" y="2056661"/>
            <a:ext cx="4490602" cy="4352303"/>
            <a:chOff x="938239" y="2056661"/>
            <a:chExt cx="4490602" cy="4352303"/>
          </a:xfrm>
        </p:grpSpPr>
        <p:sp>
          <p:nvSpPr>
            <p:cNvPr id="18" name="TextBox 17">
              <a:extLst>
                <a:ext uri="{FF2B5EF4-FFF2-40B4-BE49-F238E27FC236}">
                  <a16:creationId xmlns:a16="http://schemas.microsoft.com/office/drawing/2014/main" xmlns="" id="{BB6A6396-29FA-CA5B-00E6-527A56C30449}"/>
                </a:ext>
              </a:extLst>
            </p:cNvPr>
            <p:cNvSpPr txBox="1"/>
            <p:nvPr/>
          </p:nvSpPr>
          <p:spPr>
            <a:xfrm>
              <a:off x="938239" y="2056661"/>
              <a:ext cx="4490602" cy="1107996"/>
            </a:xfrm>
            <a:prstGeom prst="rect">
              <a:avLst/>
            </a:prstGeom>
            <a:noFill/>
          </p:spPr>
          <p:txBody>
            <a:bodyPr wrap="square">
              <a:spAutoFit/>
            </a:bodyPr>
            <a:lstStyle/>
            <a:p>
              <a:pPr algn="r"/>
              <a:r>
                <a:rPr lang="en-US" sz="2200" b="0" i="0" u="none" strike="noStrike" baseline="0" dirty="0">
                  <a:solidFill>
                    <a:srgbClr val="000000"/>
                  </a:solidFill>
                  <a:latin typeface="+mj-lt"/>
                </a:rPr>
                <a:t>Managers and Leaders often differ in terms of the types and sources of the power they exercise.</a:t>
              </a:r>
              <a:endParaRPr lang="en-US" sz="2200" dirty="0">
                <a:latin typeface="+mj-lt"/>
              </a:endParaRPr>
            </a:p>
          </p:txBody>
        </p:sp>
        <p:grpSp>
          <p:nvGrpSpPr>
            <p:cNvPr id="19" name="Group 18">
              <a:extLst>
                <a:ext uri="{FF2B5EF4-FFF2-40B4-BE49-F238E27FC236}">
                  <a16:creationId xmlns:a16="http://schemas.microsoft.com/office/drawing/2014/main" xmlns="" id="{43AD2414-518D-2DB8-C8F0-7B2415DFF99F}"/>
                </a:ext>
              </a:extLst>
            </p:cNvPr>
            <p:cNvGrpSpPr/>
            <p:nvPr/>
          </p:nvGrpSpPr>
          <p:grpSpPr>
            <a:xfrm>
              <a:off x="1292690" y="3591149"/>
              <a:ext cx="4113446" cy="2817815"/>
              <a:chOff x="5922492" y="1503472"/>
              <a:chExt cx="5536001" cy="3792302"/>
            </a:xfrm>
          </p:grpSpPr>
          <p:pic>
            <p:nvPicPr>
              <p:cNvPr id="21" name="Picture 2" descr="Are You A Manager Or A Leader? | HR Blog">
                <a:extLst>
                  <a:ext uri="{FF2B5EF4-FFF2-40B4-BE49-F238E27FC236}">
                    <a16:creationId xmlns:a16="http://schemas.microsoft.com/office/drawing/2014/main" xmlns="" id="{01CB6F14-593B-A999-D1B3-12878B66FA5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82" b="2"/>
              <a:stretch/>
            </p:blipFill>
            <p:spPr bwMode="auto">
              <a:xfrm>
                <a:off x="5922492" y="1503472"/>
                <a:ext cx="5536001" cy="379230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xmlns="" id="{46515E4F-8D1F-EE7D-40E8-7E96F538562F}"/>
                  </a:ext>
                </a:extLst>
              </p:cNvPr>
              <p:cNvSpPr txBox="1"/>
              <p:nvPr/>
            </p:nvSpPr>
            <p:spPr>
              <a:xfrm>
                <a:off x="10062572" y="2030326"/>
                <a:ext cx="1039384" cy="420193"/>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1050" i="0" u="none" strike="noStrike" kern="1200" baseline="0" dirty="0">
                    <a:solidFill>
                      <a:schemeClr val="tx1"/>
                    </a:solidFill>
                    <a:latin typeface="+mj-lt"/>
                    <a:ea typeface="+mj-ea"/>
                    <a:cs typeface="+mj-cs"/>
                  </a:rPr>
                  <a:t>LEADER</a:t>
                </a:r>
                <a:endParaRPr lang="en-US" sz="1050" kern="1200" dirty="0">
                  <a:solidFill>
                    <a:schemeClr val="tx1"/>
                  </a:solidFill>
                  <a:latin typeface="+mj-lt"/>
                  <a:ea typeface="+mj-ea"/>
                  <a:cs typeface="+mj-cs"/>
                </a:endParaRPr>
              </a:p>
            </p:txBody>
          </p:sp>
          <p:sp>
            <p:nvSpPr>
              <p:cNvPr id="24" name="TextBox 23">
                <a:extLst>
                  <a:ext uri="{FF2B5EF4-FFF2-40B4-BE49-F238E27FC236}">
                    <a16:creationId xmlns:a16="http://schemas.microsoft.com/office/drawing/2014/main" xmlns="" id="{64B742FB-9F92-C0BA-226B-C64D1C90DF69}"/>
                  </a:ext>
                </a:extLst>
              </p:cNvPr>
              <p:cNvSpPr txBox="1"/>
              <p:nvPr/>
            </p:nvSpPr>
            <p:spPr>
              <a:xfrm>
                <a:off x="6537503" y="3642101"/>
                <a:ext cx="1039384" cy="420193"/>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1050" i="0" u="none" strike="noStrike" kern="1200" baseline="0" dirty="0">
                    <a:solidFill>
                      <a:schemeClr val="tx1"/>
                    </a:solidFill>
                    <a:latin typeface="+mj-lt"/>
                    <a:ea typeface="+mj-ea"/>
                    <a:cs typeface="+mj-cs"/>
                  </a:rPr>
                  <a:t>BOSS</a:t>
                </a:r>
                <a:endParaRPr lang="en-US" sz="1050" kern="1200" dirty="0">
                  <a:solidFill>
                    <a:schemeClr val="tx1"/>
                  </a:solidFill>
                  <a:latin typeface="+mj-lt"/>
                  <a:ea typeface="+mj-ea"/>
                  <a:cs typeface="+mj-cs"/>
                </a:endParaRPr>
              </a:p>
            </p:txBody>
          </p:sp>
        </p:grpSp>
      </p:grpSp>
    </p:spTree>
    <p:extLst>
      <p:ext uri="{BB962C8B-B14F-4D97-AF65-F5344CB8AC3E}">
        <p14:creationId xmlns:p14="http://schemas.microsoft.com/office/powerpoint/2010/main" val="398951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1000"/>
                                        <p:tgtEl>
                                          <p:spTgt spid="22"/>
                                        </p:tgtEl>
                                      </p:cBhvr>
                                    </p:animEffect>
                                    <p:anim calcmode="lin" valueType="num">
                                      <p:cBhvr>
                                        <p:cTn id="15" dur="1000" fill="hold"/>
                                        <p:tgtEl>
                                          <p:spTgt spid="22"/>
                                        </p:tgtEl>
                                        <p:attrNameLst>
                                          <p:attrName>ppt_x</p:attrName>
                                        </p:attrNameLst>
                                      </p:cBhvr>
                                      <p:tavLst>
                                        <p:tav tm="0">
                                          <p:val>
                                            <p:strVal val="#ppt_x"/>
                                          </p:val>
                                        </p:tav>
                                        <p:tav tm="100000">
                                          <p:val>
                                            <p:strVal val="#ppt_x"/>
                                          </p:val>
                                        </p:tav>
                                      </p:tavLst>
                                    </p:anim>
                                    <p:anim calcmode="lin" valueType="num">
                                      <p:cBhvr>
                                        <p:cTn id="1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1000"/>
                                        <p:tgtEl>
                                          <p:spTgt spid="20"/>
                                        </p:tgtEl>
                                      </p:cBhvr>
                                    </p:animEffect>
                                    <p:anim calcmode="lin" valueType="num">
                                      <p:cBhvr>
                                        <p:cTn id="22" dur="1000" fill="hold"/>
                                        <p:tgtEl>
                                          <p:spTgt spid="20"/>
                                        </p:tgtEl>
                                        <p:attrNameLst>
                                          <p:attrName>ppt_x</p:attrName>
                                        </p:attrNameLst>
                                      </p:cBhvr>
                                      <p:tavLst>
                                        <p:tav tm="0">
                                          <p:val>
                                            <p:strVal val="#ppt_x"/>
                                          </p:val>
                                        </p:tav>
                                        <p:tav tm="100000">
                                          <p:val>
                                            <p:strVal val="#ppt_x"/>
                                          </p:val>
                                        </p:tav>
                                      </p:tavLst>
                                    </p:anim>
                                    <p:anim calcmode="lin" valueType="num">
                                      <p:cBhvr>
                                        <p:cTn id="2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1514</TotalTime>
  <Words>2242</Words>
  <Application>Microsoft Office PowerPoint</Application>
  <PresentationFormat>Widescreen</PresentationFormat>
  <Paragraphs>193</Paragraphs>
  <Slides>36</Slides>
  <Notes>13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36</vt:i4>
      </vt:variant>
    </vt:vector>
  </HeadingPairs>
  <TitlesOfParts>
    <vt:vector size="45" baseType="lpstr">
      <vt:lpstr>Arial</vt:lpstr>
      <vt:lpstr>Calibri</vt:lpstr>
      <vt:lpstr>Calibri Light</vt:lpstr>
      <vt:lpstr>Lora</vt:lpstr>
      <vt:lpstr>Lucida Sans Unicode</vt:lpstr>
      <vt:lpstr>Times New Roman</vt:lpstr>
      <vt:lpstr>Tw Cen MT</vt:lpstr>
      <vt:lpstr>Office Theme</vt:lpstr>
      <vt:lpstr>1_Office Theme</vt:lpstr>
      <vt:lpstr>Group &amp; Team Theory (cont.)</vt:lpstr>
      <vt:lpstr>PowerPoint Presentation</vt:lpstr>
      <vt:lpstr>2. Leadership</vt:lpstr>
      <vt:lpstr>The Nature of Leadership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Leader Emergence</vt:lpstr>
      <vt:lpstr>Paths to Leadership </vt:lpstr>
      <vt:lpstr>PowerPoint Presentation</vt:lpstr>
      <vt:lpstr>Leadership as an Exercise of Influence </vt:lpstr>
      <vt:lpstr>PowerPoint Presentation</vt:lpstr>
      <vt:lpstr>Discussion:  Leadership Needs in the 21st Century </vt:lpstr>
      <vt:lpstr>Homework:   Read and write a reflect essay on one of the following topics: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&amp; Team Theory</dc:title>
  <dc:creator>Admin</dc:creator>
  <cp:lastModifiedBy>manhpthe172481</cp:lastModifiedBy>
  <cp:revision>167</cp:revision>
  <dcterms:created xsi:type="dcterms:W3CDTF">2021-08-02T08:42:03Z</dcterms:created>
  <dcterms:modified xsi:type="dcterms:W3CDTF">2023-07-08T11:18:45Z</dcterms:modified>
</cp:coreProperties>
</file>